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7" r:id="rId2"/>
    <p:sldId id="256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09" autoAdjust="0"/>
  </p:normalViewPr>
  <p:slideViewPr>
    <p:cSldViewPr>
      <p:cViewPr>
        <p:scale>
          <a:sx n="77" d="100"/>
          <a:sy n="77" d="100"/>
        </p:scale>
        <p:origin x="-132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CC00"/>
            </a:solidFill>
          </c:spPr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15729.3</c:v>
                </c:pt>
                <c:pt idx="1">
                  <c:v>18556.900000000001</c:v>
                </c:pt>
                <c:pt idx="2">
                  <c:v>634.5</c:v>
                </c:pt>
                <c:pt idx="3">
                  <c:v>173.5</c:v>
                </c:pt>
                <c:pt idx="4">
                  <c:v>173.5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FFFF00"/>
            </a:solidFill>
          </c:spPr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244.7</c:v>
                </c:pt>
                <c:pt idx="1">
                  <c:v>147.5</c:v>
                </c:pt>
                <c:pt idx="2">
                  <c:v>125.2</c:v>
                </c:pt>
                <c:pt idx="3">
                  <c:v>125.2</c:v>
                </c:pt>
                <c:pt idx="4">
                  <c:v>125.2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доходы </c:v>
                </c:pt>
              </c:strCache>
            </c:strRef>
          </c:tx>
          <c:spPr>
            <a:solidFill>
              <a:srgbClr val="73E2F1"/>
            </a:solidFill>
          </c:spPr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8297.1</c:v>
                </c:pt>
                <c:pt idx="1">
                  <c:v>7845.2</c:v>
                </c:pt>
                <c:pt idx="2">
                  <c:v>5681.9</c:v>
                </c:pt>
                <c:pt idx="3">
                  <c:v>5799.7</c:v>
                </c:pt>
                <c:pt idx="4">
                  <c:v>6045.1</c:v>
                </c:pt>
              </c:numCache>
            </c:numRef>
          </c:val>
        </c:ser>
        <c:shape val="box"/>
        <c:axId val="102459648"/>
        <c:axId val="102486016"/>
        <c:axId val="0"/>
      </c:bar3DChart>
      <c:catAx>
        <c:axId val="102459648"/>
        <c:scaling>
          <c:orientation val="minMax"/>
        </c:scaling>
        <c:axPos val="b"/>
        <c:numFmt formatCode="General" sourceLinked="1"/>
        <c:tickLblPos val="nextTo"/>
        <c:crossAx val="102486016"/>
        <c:crosses val="autoZero"/>
        <c:auto val="1"/>
        <c:lblAlgn val="ctr"/>
        <c:lblOffset val="100"/>
      </c:catAx>
      <c:valAx>
        <c:axId val="10248601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02459648"/>
        <c:crosses val="autoZero"/>
        <c:crossBetween val="between"/>
      </c:valAx>
      <c:spPr>
        <a:noFill/>
        <a:ln w="25397">
          <a:noFill/>
        </a:ln>
      </c:spPr>
    </c:plotArea>
    <c:legend>
      <c:legendPos val="r"/>
      <c:layout>
        <c:manualLayout>
          <c:xMode val="edge"/>
          <c:yMode val="edge"/>
          <c:x val="0.65210352342320865"/>
          <c:y val="0.19828343792051381"/>
          <c:w val="0.3381876719955465"/>
          <c:h val="0.63395446127609711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7ED13A"/>
              </a:solidFill>
            </c:spPr>
          </c:dPt>
          <c:dPt>
            <c:idx val="1"/>
            <c:spPr>
              <a:solidFill>
                <a:srgbClr val="EA1579"/>
              </a:solidFill>
            </c:spPr>
          </c:dPt>
          <c:dPt>
            <c:idx val="2"/>
            <c:spPr>
              <a:solidFill>
                <a:srgbClr val="FDB809"/>
              </a:solidFill>
            </c:spPr>
          </c:dPt>
          <c:dPt>
            <c:idx val="3"/>
            <c:spPr>
              <a:solidFill>
                <a:srgbClr val="00ACDC"/>
              </a:solidFill>
            </c:spPr>
          </c:dPt>
          <c:dPt>
            <c:idx val="4"/>
            <c:spPr>
              <a:solidFill>
                <a:srgbClr val="7389C7"/>
              </a:solidFill>
            </c:spPr>
          </c:dPt>
          <c:dPt>
            <c:idx val="5"/>
            <c:spPr>
              <a:solidFill>
                <a:srgbClr val="128577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</c:v>
                </c:pt>
                <c:pt idx="1">
                  <c:v>13.3</c:v>
                </c:pt>
                <c:pt idx="2">
                  <c:v>1.9</c:v>
                </c:pt>
                <c:pt idx="3">
                  <c:v>74.599999999999994</c:v>
                </c:pt>
                <c:pt idx="4">
                  <c:v>0.2</c:v>
                </c:pt>
              </c:numCache>
            </c:numRef>
          </c:val>
        </c:ser>
        <c:firstSliceAng val="0"/>
      </c:pieChart>
      <c:spPr>
        <a:noFill/>
        <a:ln w="25364">
          <a:noFill/>
        </a:ln>
      </c:spPr>
    </c:plotArea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7ED13A"/>
              </a:solidFill>
            </c:spPr>
          </c:dPt>
          <c:dPt>
            <c:idx val="1"/>
            <c:spPr>
              <a:solidFill>
                <a:srgbClr val="EA1579"/>
              </a:solidFill>
            </c:spPr>
          </c:dPt>
          <c:dPt>
            <c:idx val="2"/>
            <c:spPr>
              <a:solidFill>
                <a:srgbClr val="FDB809"/>
              </a:solidFill>
            </c:spPr>
          </c:dPt>
          <c:dPt>
            <c:idx val="3"/>
            <c:spPr>
              <a:solidFill>
                <a:srgbClr val="00ACDC"/>
              </a:solidFill>
            </c:spPr>
          </c:dPt>
          <c:dPt>
            <c:idx val="4"/>
            <c:spPr>
              <a:solidFill>
                <a:srgbClr val="7389C7"/>
              </a:solidFill>
            </c:spPr>
          </c:dPt>
          <c:dPt>
            <c:idx val="5"/>
            <c:spPr>
              <a:solidFill>
                <a:srgbClr val="128577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10.5</c:v>
                </c:pt>
                <c:pt idx="1">
                  <c:v>14.3</c:v>
                </c:pt>
                <c:pt idx="2">
                  <c:v>1.9</c:v>
                </c:pt>
                <c:pt idx="3">
                  <c:v>73.099999999999994</c:v>
                </c:pt>
                <c:pt idx="4">
                  <c:v>0.2</c:v>
                </c:pt>
              </c:numCache>
            </c:numRef>
          </c:val>
        </c:ser>
        <c:firstSliceAng val="0"/>
      </c:pieChart>
      <c:spPr>
        <a:noFill/>
        <a:ln w="25419">
          <a:noFill/>
        </a:ln>
      </c:spPr>
    </c:plotArea>
    <c:plotVisOnly val="1"/>
    <c:dispBlanksAs val="zero"/>
  </c:chart>
  <c:txPr>
    <a:bodyPr/>
    <a:lstStyle/>
    <a:p>
      <a:pPr>
        <a:defRPr sz="1801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7ED13A"/>
              </a:solidFill>
            </c:spPr>
          </c:dPt>
          <c:dPt>
            <c:idx val="1"/>
            <c:spPr>
              <a:solidFill>
                <a:srgbClr val="EA1579"/>
              </a:solidFill>
            </c:spPr>
          </c:dPt>
          <c:dPt>
            <c:idx val="2"/>
            <c:spPr>
              <a:solidFill>
                <a:srgbClr val="FDB809"/>
              </a:solidFill>
            </c:spPr>
          </c:dPt>
          <c:dPt>
            <c:idx val="3"/>
            <c:spPr>
              <a:solidFill>
                <a:srgbClr val="00ACDC"/>
              </a:solidFill>
            </c:spPr>
          </c:dPt>
          <c:dPt>
            <c:idx val="4"/>
            <c:spPr>
              <a:solidFill>
                <a:srgbClr val="7389C7"/>
              </a:solidFill>
            </c:spPr>
          </c:dPt>
          <c:dPt>
            <c:idx val="5"/>
            <c:spPr>
              <a:solidFill>
                <a:srgbClr val="128577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11.8</c:v>
                </c:pt>
                <c:pt idx="1">
                  <c:v>16.100000000000001</c:v>
                </c:pt>
                <c:pt idx="2">
                  <c:v>1.8</c:v>
                </c:pt>
                <c:pt idx="3">
                  <c:v>70.099999999999994</c:v>
                </c:pt>
                <c:pt idx="4">
                  <c:v>13.5</c:v>
                </c:pt>
              </c:numCache>
            </c:numRef>
          </c:val>
        </c:ser>
        <c:firstSliceAng val="0"/>
      </c:pieChart>
      <c:spPr>
        <a:noFill/>
        <a:ln w="25364">
          <a:noFill/>
        </a:ln>
      </c:spPr>
    </c:plotArea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plotArea>
      <c:layout>
        <c:manualLayout>
          <c:layoutTarget val="inner"/>
          <c:xMode val="edge"/>
          <c:yMode val="edge"/>
          <c:x val="0.18751830846319051"/>
          <c:y val="7.5796706397090144E-2"/>
          <c:w val="0.78580309454325203"/>
          <c:h val="0.7742967237592561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tx2"/>
            </a:solidFill>
          </c:spPr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173.5</c:v>
                </c:pt>
                <c:pt idx="1">
                  <c:v>461</c:v>
                </c:pt>
              </c:numCache>
            </c:numRef>
          </c:val>
        </c:ser>
        <c:firstSliceAng val="0"/>
      </c:pieChart>
    </c:plotArea>
    <c:legend>
      <c:legendPos val="b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7.6923076923076927E-2"/>
          <c:y val="8.3117617345247446E-2"/>
          <c:w val="0.9230769230769228"/>
          <c:h val="0.909560970263476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tx2"/>
            </a:solidFill>
          </c:spPr>
          <c:dPt>
            <c:idx val="0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173.5</c:v>
                </c:pt>
                <c:pt idx="1">
                  <c:v>0</c:v>
                </c:pt>
              </c:numCache>
            </c:numRef>
          </c:val>
        </c:ser>
        <c:firstSliceAng val="0"/>
      </c:pieChart>
      <c:spPr>
        <a:noFill/>
        <a:ln w="25364">
          <a:noFill/>
        </a:ln>
      </c:spPr>
    </c:plotArea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7.6923076923076927E-2"/>
          <c:y val="8.3118114816004451E-2"/>
          <c:w val="0.9230769230769228"/>
          <c:h val="0.9095604767650812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tx2"/>
            </a:solidFill>
          </c:spPr>
          <c:dPt>
            <c:idx val="0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173.5</c:v>
                </c:pt>
              </c:numCache>
            </c:numRef>
          </c:val>
        </c:ser>
        <c:firstSliceAng val="0"/>
      </c:pieChart>
      <c:spPr>
        <a:noFill/>
        <a:ln w="25364">
          <a:noFill/>
        </a:ln>
      </c:spPr>
    </c:plotArea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"/>
          <c:y val="2.3201016128110815E-2"/>
          <c:w val="0.62711121656004776"/>
          <c:h val="0.89150709947771956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0.7</c:v>
                </c:pt>
                <c:pt idx="1">
                  <c:v>0.3</c:v>
                </c:pt>
                <c:pt idx="2">
                  <c:v>0.6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Социальная  политика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1.6</c:v>
                </c:pt>
                <c:pt idx="1">
                  <c:v>1.5</c:v>
                </c:pt>
                <c:pt idx="2">
                  <c:v>1.7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Культура,  кинематография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27.8</c:v>
                </c:pt>
                <c:pt idx="1">
                  <c:v>28.5</c:v>
                </c:pt>
                <c:pt idx="2">
                  <c:v>27.4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7030A0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7.6</c:v>
                </c:pt>
                <c:pt idx="2">
                  <c:v>10.5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rgbClr val="7389C7"/>
            </a:solidFill>
          </c:spPr>
          <c:dLbls>
            <c:dLbl>
              <c:idx val="0"/>
              <c:layout>
                <c:manualLayout>
                  <c:x val="-1.1243851018974012E-2"/>
                  <c:y val="5.9056160980850432E-2"/>
                </c:manualLayout>
              </c:layout>
              <c:showVal val="1"/>
            </c:dLbl>
            <c:dLbl>
              <c:idx val="1"/>
              <c:layout>
                <c:manualLayout>
                  <c:x val="-1.40548137737175E-3"/>
                  <c:y val="6.3274458193768299E-2"/>
                </c:manualLayout>
              </c:layout>
              <c:showVal val="1"/>
            </c:dLbl>
            <c:dLbl>
              <c:idx val="2"/>
              <c:layout>
                <c:manualLayout>
                  <c:x val="-2.8109627547435001E-3"/>
                  <c:y val="3.5855526309802044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0"/>
                  <c:y val="0.15818614548442095"/>
                </c:manualLayout>
              </c:layout>
              <c:showVal val="1"/>
            </c:dLbl>
            <c:dLbl>
              <c:idx val="1"/>
              <c:layout>
                <c:manualLayout>
                  <c:x val="-1.40548137737175E-3"/>
                  <c:y val="0.12654891638753671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0.11178487614232401"/>
                </c:manualLayout>
              </c:layout>
              <c:showVal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2.5</c:v>
                </c:pt>
                <c:pt idx="1">
                  <c:v>2.8</c:v>
                </c:pt>
                <c:pt idx="2">
                  <c:v>2.7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spPr>
            <a:solidFill>
              <a:srgbClr val="73E2F1"/>
            </a:solidFill>
          </c:spPr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57.4</c:v>
                </c:pt>
                <c:pt idx="1">
                  <c:v>58.9</c:v>
                </c:pt>
                <c:pt idx="2">
                  <c:v>56.7</c:v>
                </c:pt>
              </c:numCache>
            </c:numRef>
          </c:val>
        </c:ser>
        <c:overlap val="100"/>
        <c:axId val="113299840"/>
        <c:axId val="113301376"/>
      </c:barChart>
      <c:catAx>
        <c:axId val="1132998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3301376"/>
        <c:crosses val="autoZero"/>
        <c:auto val="1"/>
        <c:lblAlgn val="ctr"/>
        <c:lblOffset val="100"/>
      </c:catAx>
      <c:valAx>
        <c:axId val="113301376"/>
        <c:scaling>
          <c:orientation val="minMax"/>
        </c:scaling>
        <c:delete val="1"/>
        <c:axPos val="l"/>
        <c:numFmt formatCode="General" sourceLinked="1"/>
        <c:tickLblPos val="nextTo"/>
        <c:crossAx val="113299840"/>
        <c:crosses val="autoZero"/>
        <c:crossBetween val="between"/>
      </c:valAx>
      <c:spPr>
        <a:noFill/>
        <a:ln w="25397">
          <a:noFill/>
        </a:ln>
      </c:spPr>
    </c:plotArea>
    <c:legend>
      <c:legendPos val="r"/>
      <c:layout>
        <c:manualLayout>
          <c:xMode val="edge"/>
          <c:yMode val="edge"/>
          <c:x val="0.58622912915653691"/>
          <c:y val="0"/>
          <c:w val="0.41377087084346298"/>
          <c:h val="0.99942232339440951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3.4279050295224656E-2"/>
          <c:w val="1"/>
          <c:h val="0.56041926913269768"/>
        </c:manualLayout>
      </c:layout>
      <c:bar3DChart>
        <c:barDir val="col"/>
        <c:grouping val="clustered"/>
        <c:ser>
          <c:idx val="1"/>
          <c:order val="0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73E2F1"/>
            </a:solidFill>
          </c:spPr>
          <c:dLbls>
            <c:dLbl>
              <c:idx val="0"/>
              <c:layout>
                <c:manualLayout>
                  <c:x val="4.4092323075213928E-3"/>
                  <c:y val="-6.452535084177642E-3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7.348720512535648E-3"/>
                  <c:y val="-6.452535084177642E-3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1.0288208717549902E-2"/>
                  <c:y val="-6.452535084177642E-3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173.5</c:v>
                </c:pt>
                <c:pt idx="1">
                  <c:v>173.5</c:v>
                </c:pt>
                <c:pt idx="2">
                  <c:v>173.5</c:v>
                </c:pt>
              </c:numCache>
            </c:numRef>
          </c:val>
        </c:ser>
        <c:ser>
          <c:idx val="3"/>
          <c:order val="1"/>
          <c:tx>
            <c:strRef>
              <c:f>Лист1!$E$1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4.4092323075213928E-3"/>
                  <c:y val="0.1225981665993751"/>
                </c:manualLayout>
              </c:layout>
              <c:showVal val="1"/>
            </c:dLbl>
            <c:dLbl>
              <c:idx val="1"/>
              <c:layout>
                <c:manualLayout>
                  <c:x val="5.8789764100285174E-3"/>
                  <c:y val="0.1225981665993751"/>
                </c:manualLayout>
              </c:layout>
              <c:showVal val="1"/>
            </c:dLbl>
            <c:dLbl>
              <c:idx val="2"/>
              <c:layout>
                <c:manualLayout>
                  <c:x val="8.8184646150426763E-3"/>
                  <c:y val="0.12689985665549355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461</c:v>
                </c:pt>
                <c:pt idx="1">
                  <c:v>0</c:v>
                </c:pt>
                <c:pt idx="2">
                  <c:v>5.3</c:v>
                </c:pt>
              </c:numCache>
            </c:numRef>
          </c:val>
        </c:ser>
        <c:shape val="cylinder"/>
        <c:axId val="120283904"/>
        <c:axId val="120285440"/>
        <c:axId val="0"/>
      </c:bar3DChart>
      <c:catAx>
        <c:axId val="1202839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0285440"/>
        <c:crosses val="autoZero"/>
        <c:auto val="1"/>
        <c:lblAlgn val="ctr"/>
        <c:lblOffset val="100"/>
      </c:catAx>
      <c:valAx>
        <c:axId val="120285440"/>
        <c:scaling>
          <c:orientation val="minMax"/>
        </c:scaling>
        <c:delete val="1"/>
        <c:axPos val="l"/>
        <c:numFmt formatCode="General" sourceLinked="1"/>
        <c:tickLblPos val="nextTo"/>
        <c:crossAx val="120283904"/>
        <c:crosses val="autoZero"/>
        <c:crossBetween val="between"/>
      </c:valAx>
      <c:spPr>
        <a:noFill/>
        <a:ln w="25397">
          <a:noFill/>
        </a:ln>
      </c:spPr>
    </c:plotArea>
    <c:legend>
      <c:legendPos val="r"/>
      <c:layout>
        <c:manualLayout>
          <c:xMode val="edge"/>
          <c:yMode val="edge"/>
          <c:x val="1.6010111486327645E-2"/>
          <c:y val="0.81698099331786422"/>
          <c:w val="0.97517154402064332"/>
          <c:h val="0.18120819438632993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73E2F1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0ACDC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(2685,8тыс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службы (10,0 тыс.руб.).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ситуаций(12,9тыс.руб.)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преступности(1,0тыс.руб.)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спорта(50,0тыс.руб.)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поселения(679,7тыс.руб.)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(4255,8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 тыс. 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культуры(1932,2тыс.руб.)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31840" custLinFactNeighborY="397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56334" custScaleY="102891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161330" custLinFactY="100000" custLinFactNeighborX="37383" custLinFactNeighborY="1728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74055" custLinFactX="200000" custLinFactY="-100000" custLinFactNeighborX="275460" custLinFactNeighborY="-1517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0532" custScaleY="107316" custLinFactX="200000" custLinFactNeighborX="276955" custLinFactNeighborY="-572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DD8FBE54-6A59-4AE5-9378-FD2DF4882437}" type="presOf" srcId="{802EB448-9D4A-4820-939C-3051841177D4}" destId="{04D346C5-01FF-4444-A7A0-C4205521BE65}" srcOrd="0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3329012C-8F8A-4C8A-9A28-91A3EBE645B0}" type="presOf" srcId="{47F1F2CB-3710-4BBF-B40F-83D052FAA2F5}" destId="{96D8EE2C-5FAE-4D66-BA9E-06F9EC516651}" srcOrd="0" destOrd="0" presId="urn:microsoft.com/office/officeart/2005/8/layout/hierarchy2"/>
    <dgm:cxn modelId="{EDB3AD7A-92D9-41BE-835B-2990C76712B5}" type="presOf" srcId="{DC65586A-9B92-40C0-8BFE-CD5888088FF1}" destId="{6F65CA74-76C5-4548-81A8-CE5F70D3A6EF}" srcOrd="0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AB9D062F-AF55-48B9-9FD3-1BA740D6CCBB}" type="presOf" srcId="{6AFFBB97-E491-4175-8032-3F2B95314297}" destId="{A1FB6AD0-74B1-463D-83EE-6312792242A7}" srcOrd="0" destOrd="0" presId="urn:microsoft.com/office/officeart/2005/8/layout/hierarchy2"/>
    <dgm:cxn modelId="{7D03660B-A174-4C05-A499-900700E5FA22}" type="presOf" srcId="{8960AB01-C4CA-481D-9E77-2C07EA4B72EF}" destId="{932C1383-C048-48C4-B2FE-4B7BBF37AC55}" srcOrd="1" destOrd="0" presId="urn:microsoft.com/office/officeart/2005/8/layout/hierarchy2"/>
    <dgm:cxn modelId="{2E93884B-DD45-4599-8665-DF4CE6DFDE2B}" type="presOf" srcId="{E81C6B86-E350-4593-9700-208AA6C2CD7F}" destId="{C4D6B5FC-21FE-4411-9C7D-AF7FAF48762D}" srcOrd="0" destOrd="0" presId="urn:microsoft.com/office/officeart/2005/8/layout/hierarchy2"/>
    <dgm:cxn modelId="{265FB390-CD4F-4EE2-8E8F-8EB47C8758A4}" type="presOf" srcId="{87EE8C6D-4643-4EC1-AFB2-43D48F0BB048}" destId="{4FF4D463-5C56-47C2-801A-AE3EC072053E}" srcOrd="0" destOrd="0" presId="urn:microsoft.com/office/officeart/2005/8/layout/hierarchy2"/>
    <dgm:cxn modelId="{2ACA1B5B-5150-47D6-AEBD-3D28912D4067}" type="presOf" srcId="{D15B9808-244C-474E-9825-4860E6556DE2}" destId="{16DCF74A-043A-4059-BA15-767E0E0CAEC4}" srcOrd="0" destOrd="0" presId="urn:microsoft.com/office/officeart/2005/8/layout/hierarchy2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6A3A6CA6-EE54-4D62-A138-A6DF76A913B1}" type="presOf" srcId="{6AFFBB97-E491-4175-8032-3F2B95314297}" destId="{0E9E211C-3E36-490A-8EFB-2874C026F3C4}" srcOrd="1" destOrd="0" presId="urn:microsoft.com/office/officeart/2005/8/layout/hierarchy2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9BFE3748-C565-4CE6-9A0C-613588DC9A4E}" type="presOf" srcId="{288A3778-C0CB-4A96-B113-9EF48ED53183}" destId="{677BEF8E-B75A-4207-B75C-A58405313C1C}" srcOrd="0" destOrd="0" presId="urn:microsoft.com/office/officeart/2005/8/layout/hierarchy2"/>
    <dgm:cxn modelId="{BB7839C1-5BEB-4091-ADEC-2E3ADD1B76AD}" type="presOf" srcId="{7C813FBF-58CF-4A73-87FA-DF37F9325225}" destId="{427C4B16-7527-4090-97B8-5E1FCFA72225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2D514983-662C-4465-A6D0-FFB9355C42E0}" type="presOf" srcId="{8960AB01-C4CA-481D-9E77-2C07EA4B72EF}" destId="{82FF9FA2-F665-452A-A9BA-6FF1EDE8AF02}" srcOrd="0" destOrd="0" presId="urn:microsoft.com/office/officeart/2005/8/layout/hierarchy2"/>
    <dgm:cxn modelId="{C2FA3D8D-C234-4CEA-9CA6-5635FB94FEAE}" type="presOf" srcId="{329DA98C-6586-4BE0-AB51-1D0BDEBDC4A1}" destId="{C94CB734-3F60-4813-BE0D-6A2373CBF0FB}" srcOrd="1" destOrd="0" presId="urn:microsoft.com/office/officeart/2005/8/layout/hierarchy2"/>
    <dgm:cxn modelId="{D5F96018-E362-4C40-988B-45E40F5C23CF}" type="presOf" srcId="{DC65586A-9B92-40C0-8BFE-CD5888088FF1}" destId="{6FDAC32B-9059-4642-BAFD-BA33CE38335C}" srcOrd="1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A3BFC6EB-4D8B-4B07-A2DC-6EFBCE81A5CB}" type="presOf" srcId="{C8980091-D4ED-4869-B5C5-4CDE665A9E0A}" destId="{372B26B5-E04A-45B7-8707-5FABE77A49A9}" srcOrd="1" destOrd="0" presId="urn:microsoft.com/office/officeart/2005/8/layout/hierarchy2"/>
    <dgm:cxn modelId="{378BCF6A-CCA3-42F9-880B-302160FB4417}" type="presOf" srcId="{9A55E3D6-7836-48A8-B56C-96141BEC8148}" destId="{B63E864C-E7CE-4555-BF83-ECDF3BF66418}" srcOrd="0" destOrd="0" presId="urn:microsoft.com/office/officeart/2005/8/layout/hierarchy2"/>
    <dgm:cxn modelId="{2C0DAFE3-58BF-48DC-A06F-3EAFC90D1F7E}" type="presOf" srcId="{47F1F2CB-3710-4BBF-B40F-83D052FAA2F5}" destId="{CA622FF3-8229-41CB-8817-D60DA6F5ADB4}" srcOrd="1" destOrd="0" presId="urn:microsoft.com/office/officeart/2005/8/layout/hierarchy2"/>
    <dgm:cxn modelId="{ADCC512B-8C7C-4EB0-AA77-6D954E4A6CDF}" type="presOf" srcId="{FBA2B4A0-BECB-402F-95AC-9A02D4E2B609}" destId="{D6D3C369-73BF-484E-9E8C-86F6A6201D0F}" srcOrd="1" destOrd="0" presId="urn:microsoft.com/office/officeart/2005/8/layout/hierarchy2"/>
    <dgm:cxn modelId="{9647CAFB-2D57-4398-B28C-208B2ACADB74}" type="presOf" srcId="{93272420-4AFD-40A3-9371-A5F58093BC38}" destId="{9D06CD96-DF01-4CD7-9F5C-505CFD833302}" srcOrd="0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4F329886-24BA-4B50-99D4-E8F50863A935}" type="presOf" srcId="{B383DEC2-A9F2-430F-BE83-BB12DD0C0143}" destId="{76ADBFC7-16CB-466C-BC32-9534CE07DAF0}" srcOrd="0" destOrd="0" presId="urn:microsoft.com/office/officeart/2005/8/layout/hierarchy2"/>
    <dgm:cxn modelId="{63F5804C-9C23-47EB-82DE-ABA22FB77DC7}" type="presOf" srcId="{7BD6B530-1528-424E-9C59-DE5F95367EDC}" destId="{D6EC0B0C-1599-4DA9-874C-6FBA94FBF8B3}" srcOrd="0" destOrd="0" presId="urn:microsoft.com/office/officeart/2005/8/layout/hierarchy2"/>
    <dgm:cxn modelId="{D2EFFFC6-0B84-4DDE-AB6F-F045B87F748F}" type="presOf" srcId="{C3C361D1-49BD-4B59-8715-C24BF5FB9AF2}" destId="{6BF29830-075C-42AF-9040-B4471F241E00}" srcOrd="0" destOrd="0" presId="urn:microsoft.com/office/officeart/2005/8/layout/hierarchy2"/>
    <dgm:cxn modelId="{7E7A7CDE-C5AC-4B60-89A2-6385A81781A4}" type="presOf" srcId="{329DA98C-6586-4BE0-AB51-1D0BDEBDC4A1}" destId="{9FC78266-470C-4C89-963C-B82E522FE349}" srcOrd="0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A1E69F0F-70EA-40E6-924C-B1D83CE975C7}" type="presOf" srcId="{C8980091-D4ED-4869-B5C5-4CDE665A9E0A}" destId="{2D86C80B-747A-4F4E-830A-D0E492BC47F5}" srcOrd="0" destOrd="0" presId="urn:microsoft.com/office/officeart/2005/8/layout/hierarchy2"/>
    <dgm:cxn modelId="{733309F7-A0C1-4A18-AB1F-57CAAE64C823}" type="presOf" srcId="{FBA2B4A0-BECB-402F-95AC-9A02D4E2B609}" destId="{CD2FBED0-4F43-4A23-9B7B-6BBA3F5DD1A7}" srcOrd="0" destOrd="0" presId="urn:microsoft.com/office/officeart/2005/8/layout/hierarchy2"/>
    <dgm:cxn modelId="{FE868ED3-0DE9-44BF-8719-67710B8FF9A2}" type="presParOf" srcId="{4FF4D463-5C56-47C2-801A-AE3EC072053E}" destId="{D818E353-3BFF-4E72-B499-B17F27E27E47}" srcOrd="0" destOrd="0" presId="urn:microsoft.com/office/officeart/2005/8/layout/hierarchy2"/>
    <dgm:cxn modelId="{3AD7D2FE-2CB5-4B38-8A1C-457F320429CF}" type="presParOf" srcId="{D818E353-3BFF-4E72-B499-B17F27E27E47}" destId="{D6EC0B0C-1599-4DA9-874C-6FBA94FBF8B3}" srcOrd="0" destOrd="0" presId="urn:microsoft.com/office/officeart/2005/8/layout/hierarchy2"/>
    <dgm:cxn modelId="{85BDF4C2-20FD-4E61-8412-9171FC824ACD}" type="presParOf" srcId="{D818E353-3BFF-4E72-B499-B17F27E27E47}" destId="{0E5C854C-D619-455A-BBCA-575473A4C784}" srcOrd="1" destOrd="0" presId="urn:microsoft.com/office/officeart/2005/8/layout/hierarchy2"/>
    <dgm:cxn modelId="{C9EB824A-CD1C-4058-B628-949A0A6CB21F}" type="presParOf" srcId="{0E5C854C-D619-455A-BBCA-575473A4C784}" destId="{6F65CA74-76C5-4548-81A8-CE5F70D3A6EF}" srcOrd="0" destOrd="0" presId="urn:microsoft.com/office/officeart/2005/8/layout/hierarchy2"/>
    <dgm:cxn modelId="{12DB5717-3BF6-40AA-917D-0664B66A48CD}" type="presParOf" srcId="{6F65CA74-76C5-4548-81A8-CE5F70D3A6EF}" destId="{6FDAC32B-9059-4642-BAFD-BA33CE38335C}" srcOrd="0" destOrd="0" presId="urn:microsoft.com/office/officeart/2005/8/layout/hierarchy2"/>
    <dgm:cxn modelId="{746536AA-00CC-49E6-8384-420132ADC70D}" type="presParOf" srcId="{0E5C854C-D619-455A-BBCA-575473A4C784}" destId="{5B49F422-0207-4E16-8FE0-AE02C6164202}" srcOrd="1" destOrd="0" presId="urn:microsoft.com/office/officeart/2005/8/layout/hierarchy2"/>
    <dgm:cxn modelId="{59249AAF-5644-4B8D-BE9A-C0E8BDCC1D86}" type="presParOf" srcId="{5B49F422-0207-4E16-8FE0-AE02C6164202}" destId="{C4D6B5FC-21FE-4411-9C7D-AF7FAF48762D}" srcOrd="0" destOrd="0" presId="urn:microsoft.com/office/officeart/2005/8/layout/hierarchy2"/>
    <dgm:cxn modelId="{0DD82181-AB40-43F1-8031-CC959212B327}" type="presParOf" srcId="{5B49F422-0207-4E16-8FE0-AE02C6164202}" destId="{D8303A32-1780-4D87-B717-6DCB80A74CB7}" srcOrd="1" destOrd="0" presId="urn:microsoft.com/office/officeart/2005/8/layout/hierarchy2"/>
    <dgm:cxn modelId="{A18F6C4B-5479-4A44-9B10-7249F4BD0D5B}" type="presParOf" srcId="{D8303A32-1780-4D87-B717-6DCB80A74CB7}" destId="{96D8EE2C-5FAE-4D66-BA9E-06F9EC516651}" srcOrd="0" destOrd="0" presId="urn:microsoft.com/office/officeart/2005/8/layout/hierarchy2"/>
    <dgm:cxn modelId="{7FB49F6D-EA5B-490F-AC4A-EE1AC4DEA0EC}" type="presParOf" srcId="{96D8EE2C-5FAE-4D66-BA9E-06F9EC516651}" destId="{CA622FF3-8229-41CB-8817-D60DA6F5ADB4}" srcOrd="0" destOrd="0" presId="urn:microsoft.com/office/officeart/2005/8/layout/hierarchy2"/>
    <dgm:cxn modelId="{F92F47ED-B0AB-4D43-8B7E-25435729462E}" type="presParOf" srcId="{D8303A32-1780-4D87-B717-6DCB80A74CB7}" destId="{2DBB469A-B180-418B-BFA1-B5C54C27E93A}" srcOrd="1" destOrd="0" presId="urn:microsoft.com/office/officeart/2005/8/layout/hierarchy2"/>
    <dgm:cxn modelId="{99B74632-49C1-465A-8D05-9553DAA3033D}" type="presParOf" srcId="{2DBB469A-B180-418B-BFA1-B5C54C27E93A}" destId="{B63E864C-E7CE-4555-BF83-ECDF3BF66418}" srcOrd="0" destOrd="0" presId="urn:microsoft.com/office/officeart/2005/8/layout/hierarchy2"/>
    <dgm:cxn modelId="{07BA9400-84BB-44C7-B8F8-47BF7B3F1C28}" type="presParOf" srcId="{2DBB469A-B180-418B-BFA1-B5C54C27E93A}" destId="{A19BC975-C13C-40F1-BD40-1923EB90D2AC}" srcOrd="1" destOrd="0" presId="urn:microsoft.com/office/officeart/2005/8/layout/hierarchy2"/>
    <dgm:cxn modelId="{88979D5E-CC0E-4AF6-ABB7-F115668F2D4C}" type="presParOf" srcId="{A19BC975-C13C-40F1-BD40-1923EB90D2AC}" destId="{A1FB6AD0-74B1-463D-83EE-6312792242A7}" srcOrd="0" destOrd="0" presId="urn:microsoft.com/office/officeart/2005/8/layout/hierarchy2"/>
    <dgm:cxn modelId="{3419F574-4AAF-4089-8C1F-7CB1F2CFC0F5}" type="presParOf" srcId="{A1FB6AD0-74B1-463D-83EE-6312792242A7}" destId="{0E9E211C-3E36-490A-8EFB-2874C026F3C4}" srcOrd="0" destOrd="0" presId="urn:microsoft.com/office/officeart/2005/8/layout/hierarchy2"/>
    <dgm:cxn modelId="{6DA2E0E2-3017-4F58-90BE-3BC867BF18FC}" type="presParOf" srcId="{A19BC975-C13C-40F1-BD40-1923EB90D2AC}" destId="{85B05A62-4F94-48CF-BFE3-0FB98FBAD28F}" srcOrd="1" destOrd="0" presId="urn:microsoft.com/office/officeart/2005/8/layout/hierarchy2"/>
    <dgm:cxn modelId="{270B87A1-2AA3-485F-91C6-B7C30C1B2D0F}" type="presParOf" srcId="{85B05A62-4F94-48CF-BFE3-0FB98FBAD28F}" destId="{677BEF8E-B75A-4207-B75C-A58405313C1C}" srcOrd="0" destOrd="0" presId="urn:microsoft.com/office/officeart/2005/8/layout/hierarchy2"/>
    <dgm:cxn modelId="{26FCE534-3100-4D9D-80C9-B071C2AC3577}" type="presParOf" srcId="{85B05A62-4F94-48CF-BFE3-0FB98FBAD28F}" destId="{07A27AD2-DD9C-4346-BFF0-54CB75E5DBA0}" srcOrd="1" destOrd="0" presId="urn:microsoft.com/office/officeart/2005/8/layout/hierarchy2"/>
    <dgm:cxn modelId="{B33ACC67-C325-42D8-A949-1CBF23455D53}" type="presParOf" srcId="{A19BC975-C13C-40F1-BD40-1923EB90D2AC}" destId="{82FF9FA2-F665-452A-A9BA-6FF1EDE8AF02}" srcOrd="2" destOrd="0" presId="urn:microsoft.com/office/officeart/2005/8/layout/hierarchy2"/>
    <dgm:cxn modelId="{567EBDFC-44EF-4F21-B7BE-FE76FCB2FD17}" type="presParOf" srcId="{82FF9FA2-F665-452A-A9BA-6FF1EDE8AF02}" destId="{932C1383-C048-48C4-B2FE-4B7BBF37AC55}" srcOrd="0" destOrd="0" presId="urn:microsoft.com/office/officeart/2005/8/layout/hierarchy2"/>
    <dgm:cxn modelId="{C9CB7F46-123A-40A6-AE01-AE848F339A3B}" type="presParOf" srcId="{A19BC975-C13C-40F1-BD40-1923EB90D2AC}" destId="{9D4A1BAD-A008-4035-AF19-B7F88B93C46D}" srcOrd="3" destOrd="0" presId="urn:microsoft.com/office/officeart/2005/8/layout/hierarchy2"/>
    <dgm:cxn modelId="{1C776717-DF0A-4355-A8B8-9B19F24556D8}" type="presParOf" srcId="{9D4A1BAD-A008-4035-AF19-B7F88B93C46D}" destId="{9D06CD96-DF01-4CD7-9F5C-505CFD833302}" srcOrd="0" destOrd="0" presId="urn:microsoft.com/office/officeart/2005/8/layout/hierarchy2"/>
    <dgm:cxn modelId="{0E0939FE-E509-4292-BBE8-6694E20C608D}" type="presParOf" srcId="{9D4A1BAD-A008-4035-AF19-B7F88B93C46D}" destId="{4153CC18-5F82-4484-95D7-4690D5990298}" srcOrd="1" destOrd="0" presId="urn:microsoft.com/office/officeart/2005/8/layout/hierarchy2"/>
    <dgm:cxn modelId="{5D1A8116-5000-4114-997C-EFB5114BB4DF}" type="presParOf" srcId="{A19BC975-C13C-40F1-BD40-1923EB90D2AC}" destId="{CD2FBED0-4F43-4A23-9B7B-6BBA3F5DD1A7}" srcOrd="4" destOrd="0" presId="urn:microsoft.com/office/officeart/2005/8/layout/hierarchy2"/>
    <dgm:cxn modelId="{85D9E361-4C8E-453B-B5A0-9F4FF3341A4A}" type="presParOf" srcId="{CD2FBED0-4F43-4A23-9B7B-6BBA3F5DD1A7}" destId="{D6D3C369-73BF-484E-9E8C-86F6A6201D0F}" srcOrd="0" destOrd="0" presId="urn:microsoft.com/office/officeart/2005/8/layout/hierarchy2"/>
    <dgm:cxn modelId="{BEE9B7DB-FBFB-4C15-8D0F-54886F73ED23}" type="presParOf" srcId="{A19BC975-C13C-40F1-BD40-1923EB90D2AC}" destId="{A0C5058D-C56C-4C0C-B364-7877FA6D5833}" srcOrd="5" destOrd="0" presId="urn:microsoft.com/office/officeart/2005/8/layout/hierarchy2"/>
    <dgm:cxn modelId="{709F3858-3690-47C1-8033-1A5F41860692}" type="presParOf" srcId="{A0C5058D-C56C-4C0C-B364-7877FA6D5833}" destId="{04D346C5-01FF-4444-A7A0-C4205521BE65}" srcOrd="0" destOrd="0" presId="urn:microsoft.com/office/officeart/2005/8/layout/hierarchy2"/>
    <dgm:cxn modelId="{E7FB8776-D88E-4580-8CBC-F777260D0BDF}" type="presParOf" srcId="{A0C5058D-C56C-4C0C-B364-7877FA6D5833}" destId="{86DFB9F9-0198-4F0D-AD44-38FECEFB773F}" srcOrd="1" destOrd="0" presId="urn:microsoft.com/office/officeart/2005/8/layout/hierarchy2"/>
    <dgm:cxn modelId="{A45B9AB7-D22B-4ECA-9F6F-4DD1A2EFAC7A}" type="presParOf" srcId="{A19BC975-C13C-40F1-BD40-1923EB90D2AC}" destId="{2D86C80B-747A-4F4E-830A-D0E492BC47F5}" srcOrd="6" destOrd="0" presId="urn:microsoft.com/office/officeart/2005/8/layout/hierarchy2"/>
    <dgm:cxn modelId="{9FD5564C-5EF3-4761-BC4B-5B315CA60BC4}" type="presParOf" srcId="{2D86C80B-747A-4F4E-830A-D0E492BC47F5}" destId="{372B26B5-E04A-45B7-8707-5FABE77A49A9}" srcOrd="0" destOrd="0" presId="urn:microsoft.com/office/officeart/2005/8/layout/hierarchy2"/>
    <dgm:cxn modelId="{5B58BD51-ECE0-4911-8831-AF23619CA2B0}" type="presParOf" srcId="{A19BC975-C13C-40F1-BD40-1923EB90D2AC}" destId="{4EEC8238-AA6D-48ED-A50F-B8FE4B676430}" srcOrd="7" destOrd="0" presId="urn:microsoft.com/office/officeart/2005/8/layout/hierarchy2"/>
    <dgm:cxn modelId="{2DCF89C5-F8C1-4A01-B2E9-44A309B804A3}" type="presParOf" srcId="{4EEC8238-AA6D-48ED-A50F-B8FE4B676430}" destId="{16DCF74A-043A-4059-BA15-767E0E0CAEC4}" srcOrd="0" destOrd="0" presId="urn:microsoft.com/office/officeart/2005/8/layout/hierarchy2"/>
    <dgm:cxn modelId="{035E004C-AED5-4FD0-8822-9822E364D799}" type="presParOf" srcId="{4EEC8238-AA6D-48ED-A50F-B8FE4B676430}" destId="{96F46AC6-6217-420D-A8D2-D0FF74CBDC0C}" srcOrd="1" destOrd="0" presId="urn:microsoft.com/office/officeart/2005/8/layout/hierarchy2"/>
    <dgm:cxn modelId="{3DEF58D4-89CF-4A70-A6E7-42FAD71CBC84}" type="presParOf" srcId="{D8303A32-1780-4D87-B717-6DCB80A74CB7}" destId="{9FC78266-470C-4C89-963C-B82E522FE349}" srcOrd="2" destOrd="0" presId="urn:microsoft.com/office/officeart/2005/8/layout/hierarchy2"/>
    <dgm:cxn modelId="{841772FB-3113-4A8D-A819-7444C3FF8ACE}" type="presParOf" srcId="{9FC78266-470C-4C89-963C-B82E522FE349}" destId="{C94CB734-3F60-4813-BE0D-6A2373CBF0FB}" srcOrd="0" destOrd="0" presId="urn:microsoft.com/office/officeart/2005/8/layout/hierarchy2"/>
    <dgm:cxn modelId="{EC3716DB-1725-4BBF-BEFA-1BE92CBAA33A}" type="presParOf" srcId="{D8303A32-1780-4D87-B717-6DCB80A74CB7}" destId="{01A15F10-5BAE-4525-A94A-24EB92958542}" srcOrd="3" destOrd="0" presId="urn:microsoft.com/office/officeart/2005/8/layout/hierarchy2"/>
    <dgm:cxn modelId="{A1200BC3-A394-4E89-99B2-1C58F0E4511D}" type="presParOf" srcId="{01A15F10-5BAE-4525-A94A-24EB92958542}" destId="{427C4B16-7527-4090-97B8-5E1FCFA72225}" srcOrd="0" destOrd="0" presId="urn:microsoft.com/office/officeart/2005/8/layout/hierarchy2"/>
    <dgm:cxn modelId="{311F0CF3-B899-43FB-9184-76B402EB4B15}" type="presParOf" srcId="{01A15F10-5BAE-4525-A94A-24EB92958542}" destId="{A2D6FE54-3839-41BD-9DF3-83927780CAC4}" srcOrd="1" destOrd="0" presId="urn:microsoft.com/office/officeart/2005/8/layout/hierarchy2"/>
    <dgm:cxn modelId="{3265A27A-F8F3-40D9-BF98-05384B115693}" type="presParOf" srcId="{4FF4D463-5C56-47C2-801A-AE3EC072053E}" destId="{FB5F48BF-6D30-44F3-81E8-B313C21BEC79}" srcOrd="1" destOrd="0" presId="urn:microsoft.com/office/officeart/2005/8/layout/hierarchy2"/>
    <dgm:cxn modelId="{FA06E51B-D887-472F-9589-744F604FA09A}" type="presParOf" srcId="{FB5F48BF-6D30-44F3-81E8-B313C21BEC79}" destId="{76ADBFC7-16CB-466C-BC32-9534CE07DAF0}" srcOrd="0" destOrd="0" presId="urn:microsoft.com/office/officeart/2005/8/layout/hierarchy2"/>
    <dgm:cxn modelId="{04C14E00-2675-4C01-9867-50E15E55D599}" type="presParOf" srcId="{FB5F48BF-6D30-44F3-81E8-B313C21BEC79}" destId="{906A24BD-6552-4914-B713-A2B3A51BF2DE}" srcOrd="1" destOrd="0" presId="urn:microsoft.com/office/officeart/2005/8/layout/hierarchy2"/>
    <dgm:cxn modelId="{E812E2BA-70DA-424A-9CAC-76B004A21341}" type="presParOf" srcId="{4FF4D463-5C56-47C2-801A-AE3EC072053E}" destId="{CD738A88-207B-4C8E-ACA0-DBFF07DE0DBC}" srcOrd="2" destOrd="0" presId="urn:microsoft.com/office/officeart/2005/8/layout/hierarchy2"/>
    <dgm:cxn modelId="{D704F24B-9FF7-47C2-9387-91952EE6FFB8}" type="presParOf" srcId="{CD738A88-207B-4C8E-ACA0-DBFF07DE0DBC}" destId="{6BF29830-075C-42AF-9040-B4471F241E00}" srcOrd="0" destOrd="0" presId="urn:microsoft.com/office/officeart/2005/8/layout/hierarchy2"/>
    <dgm:cxn modelId="{1820CDCF-6D27-4EE2-BE1B-6BA5A8AB9C41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solidFill>
          <a:srgbClr val="FFC000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solidFill>
          <a:srgbClr val="FFFF00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(2248,3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FEFED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«РАЗВИТИЕ МУНИЦИПАЛЬНОЙ СЛУЖБЫ»(10,0 тыс. 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FEFED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«Защита населения и территории от чрезвычайных ситуаций, обеспечение пожарной безопасности и безопасности людей на водных объектах (12,9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FEFED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 преступности(1,0тыс.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FEFED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(20,0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FEFED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Благоустройство территории Ермаковского сельского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поселения(463,7тыс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 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(3850,1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FEFED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Культура Ермаковского поселения(1740,7тыс.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54108" custScaleY="78856" custLinFactNeighborX="31840" custLinFactNeighborY="397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81190" custScaleY="195309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FlipVert="0" custScaleX="281743" custScaleY="87966" custLinFactY="100000" custLinFactNeighborX="16934" custLinFactNeighborY="1395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Ang="10800000" custFlipVert="1" custScaleX="255308" custScaleY="134827" custLinFactX="200000" custLinFactY="-83033" custLinFactNeighborX="27411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0532" custScaleY="107316" custLinFactX="200000" custLinFactNeighborX="280100" custLinFactNeighborY="-681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1C8FA928-F0FF-489D-990B-8FBEAA79F3A0}" type="presOf" srcId="{DC65586A-9B92-40C0-8BFE-CD5888088FF1}" destId="{6F65CA74-76C5-4548-81A8-CE5F70D3A6EF}" srcOrd="0" destOrd="0" presId="urn:microsoft.com/office/officeart/2005/8/layout/hierarchy2"/>
    <dgm:cxn modelId="{F6960EE3-4AA2-4E6A-B56B-DC98F2D8830F}" type="presOf" srcId="{D15B9808-244C-474E-9825-4860E6556DE2}" destId="{16DCF74A-043A-4059-BA15-767E0E0CAEC4}" srcOrd="0" destOrd="0" presId="urn:microsoft.com/office/officeart/2005/8/layout/hierarchy2"/>
    <dgm:cxn modelId="{50280B47-83CF-4F21-9536-F9C9BD27C6BB}" type="presOf" srcId="{6AFFBB97-E491-4175-8032-3F2B95314297}" destId="{A1FB6AD0-74B1-463D-83EE-6312792242A7}" srcOrd="0" destOrd="0" presId="urn:microsoft.com/office/officeart/2005/8/layout/hierarchy2"/>
    <dgm:cxn modelId="{FE2D322D-85F0-46C4-985F-CF7843D97180}" type="presOf" srcId="{DC65586A-9B92-40C0-8BFE-CD5888088FF1}" destId="{6FDAC32B-9059-4642-BAFD-BA33CE38335C}" srcOrd="1" destOrd="0" presId="urn:microsoft.com/office/officeart/2005/8/layout/hierarchy2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CCE8B35E-F83A-4EF0-86F2-4FC5F6B89D90}" type="presOf" srcId="{7BD6B530-1528-424E-9C59-DE5F95367EDC}" destId="{D6EC0B0C-1599-4DA9-874C-6FBA94FBF8B3}" srcOrd="0" destOrd="0" presId="urn:microsoft.com/office/officeart/2005/8/layout/hierarchy2"/>
    <dgm:cxn modelId="{3BD43F77-D475-411C-BBC9-379E4289FD29}" type="presOf" srcId="{802EB448-9D4A-4820-939C-3051841177D4}" destId="{04D346C5-01FF-4444-A7A0-C4205521BE65}" srcOrd="0" destOrd="0" presId="urn:microsoft.com/office/officeart/2005/8/layout/hierarchy2"/>
    <dgm:cxn modelId="{6875D352-5832-4EFE-8CB7-5B2FAF040BAA}" type="presOf" srcId="{C3C361D1-49BD-4B59-8715-C24BF5FB9AF2}" destId="{6BF29830-075C-42AF-9040-B4471F241E00}" srcOrd="0" destOrd="0" presId="urn:microsoft.com/office/officeart/2005/8/layout/hierarchy2"/>
    <dgm:cxn modelId="{F34051AC-8698-42BE-9FE7-D043552E14AC}" type="presOf" srcId="{FBA2B4A0-BECB-402F-95AC-9A02D4E2B609}" destId="{D6D3C369-73BF-484E-9E8C-86F6A6201D0F}" srcOrd="1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C3385AFE-06F9-4E12-9CE7-AC2863B51AE7}" type="presOf" srcId="{93272420-4AFD-40A3-9371-A5F58093BC38}" destId="{9D06CD96-DF01-4CD7-9F5C-505CFD833302}" srcOrd="0" destOrd="0" presId="urn:microsoft.com/office/officeart/2005/8/layout/hierarchy2"/>
    <dgm:cxn modelId="{A3CFFB8B-6683-4F98-90D2-55512530527A}" type="presOf" srcId="{47F1F2CB-3710-4BBF-B40F-83D052FAA2F5}" destId="{96D8EE2C-5FAE-4D66-BA9E-06F9EC516651}" srcOrd="0" destOrd="0" presId="urn:microsoft.com/office/officeart/2005/8/layout/hierarchy2"/>
    <dgm:cxn modelId="{8B0BF6A2-A9DC-4CC4-81F8-F7C4E8A7D61F}" type="presOf" srcId="{288A3778-C0CB-4A96-B113-9EF48ED53183}" destId="{677BEF8E-B75A-4207-B75C-A58405313C1C}" srcOrd="0" destOrd="0" presId="urn:microsoft.com/office/officeart/2005/8/layout/hierarchy2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3F18F92-5A98-4D6F-80D5-5C33D5EBDD8C}" type="presOf" srcId="{7C813FBF-58CF-4A73-87FA-DF37F9325225}" destId="{427C4B16-7527-4090-97B8-5E1FCFA72225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3FFC9655-9321-4C4E-92B3-8A68592415C0}" type="presOf" srcId="{87EE8C6D-4643-4EC1-AFB2-43D48F0BB048}" destId="{4FF4D463-5C56-47C2-801A-AE3EC072053E}" srcOrd="0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B3E7ABB8-69B6-41AE-991F-E157A81749E5}" type="presOf" srcId="{E81C6B86-E350-4593-9700-208AA6C2CD7F}" destId="{C4D6B5FC-21FE-4411-9C7D-AF7FAF48762D}" srcOrd="0" destOrd="0" presId="urn:microsoft.com/office/officeart/2005/8/layout/hierarchy2"/>
    <dgm:cxn modelId="{1D4AF0C3-2BB8-4878-BCB7-17ABDEE9FE3C}" type="presOf" srcId="{329DA98C-6586-4BE0-AB51-1D0BDEBDC4A1}" destId="{9FC78266-470C-4C89-963C-B82E522FE349}" srcOrd="0" destOrd="0" presId="urn:microsoft.com/office/officeart/2005/8/layout/hierarchy2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694503F3-B643-44D9-A855-CBA050743111}" type="presOf" srcId="{8960AB01-C4CA-481D-9E77-2C07EA4B72EF}" destId="{82FF9FA2-F665-452A-A9BA-6FF1EDE8AF02}" srcOrd="0" destOrd="0" presId="urn:microsoft.com/office/officeart/2005/8/layout/hierarchy2"/>
    <dgm:cxn modelId="{BB0FDABA-C8AF-4D4E-B79B-6F9C512091A1}" type="presOf" srcId="{8960AB01-C4CA-481D-9E77-2C07EA4B72EF}" destId="{932C1383-C048-48C4-B2FE-4B7BBF37AC55}" srcOrd="1" destOrd="0" presId="urn:microsoft.com/office/officeart/2005/8/layout/hierarchy2"/>
    <dgm:cxn modelId="{5C026C29-2468-4598-A296-CDF1A1FAED92}" type="presOf" srcId="{C8980091-D4ED-4869-B5C5-4CDE665A9E0A}" destId="{372B26B5-E04A-45B7-8707-5FABE77A49A9}" srcOrd="1" destOrd="0" presId="urn:microsoft.com/office/officeart/2005/8/layout/hierarchy2"/>
    <dgm:cxn modelId="{490A007B-B71B-4FB6-84F6-ED840A4FB343}" type="presOf" srcId="{FBA2B4A0-BECB-402F-95AC-9A02D4E2B609}" destId="{CD2FBED0-4F43-4A23-9B7B-6BBA3F5DD1A7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AE46B0D1-8248-49A6-AEB9-9F5B03ABAF11}" type="presOf" srcId="{329DA98C-6586-4BE0-AB51-1D0BDEBDC4A1}" destId="{C94CB734-3F60-4813-BE0D-6A2373CBF0FB}" srcOrd="1" destOrd="0" presId="urn:microsoft.com/office/officeart/2005/8/layout/hierarchy2"/>
    <dgm:cxn modelId="{D9DB45E2-63F3-4766-86D4-CF8F254862FF}" type="presOf" srcId="{C8980091-D4ED-4869-B5C5-4CDE665A9E0A}" destId="{2D86C80B-747A-4F4E-830A-D0E492BC47F5}" srcOrd="0" destOrd="0" presId="urn:microsoft.com/office/officeart/2005/8/layout/hierarchy2"/>
    <dgm:cxn modelId="{A720E7B6-BFB8-432C-A2B5-038366E56AD5}" type="presOf" srcId="{9A55E3D6-7836-48A8-B56C-96141BEC8148}" destId="{B63E864C-E7CE-4555-BF83-ECDF3BF66418}" srcOrd="0" destOrd="0" presId="urn:microsoft.com/office/officeart/2005/8/layout/hierarchy2"/>
    <dgm:cxn modelId="{165EA843-4EB4-4226-87F7-068B3E5CA69A}" type="presOf" srcId="{B383DEC2-A9F2-430F-BE83-BB12DD0C0143}" destId="{76ADBFC7-16CB-466C-BC32-9534CE07DAF0}" srcOrd="0" destOrd="0" presId="urn:microsoft.com/office/officeart/2005/8/layout/hierarchy2"/>
    <dgm:cxn modelId="{1542656D-1134-4292-AEC5-FCE75B8379E9}" type="presOf" srcId="{6AFFBB97-E491-4175-8032-3F2B95314297}" destId="{0E9E211C-3E36-490A-8EFB-2874C026F3C4}" srcOrd="1" destOrd="0" presId="urn:microsoft.com/office/officeart/2005/8/layout/hierarchy2"/>
    <dgm:cxn modelId="{2999098C-3ACD-40F0-8074-A9865F0AF989}" type="presOf" srcId="{47F1F2CB-3710-4BBF-B40F-83D052FAA2F5}" destId="{CA622FF3-8229-41CB-8817-D60DA6F5ADB4}" srcOrd="1" destOrd="0" presId="urn:microsoft.com/office/officeart/2005/8/layout/hierarchy2"/>
    <dgm:cxn modelId="{3AA0C358-6737-41C4-A77A-6ACDF2303EC9}" type="presParOf" srcId="{4FF4D463-5C56-47C2-801A-AE3EC072053E}" destId="{D818E353-3BFF-4E72-B499-B17F27E27E47}" srcOrd="0" destOrd="0" presId="urn:microsoft.com/office/officeart/2005/8/layout/hierarchy2"/>
    <dgm:cxn modelId="{4C250E86-70D8-48C8-A512-7985DFA18FCE}" type="presParOf" srcId="{D818E353-3BFF-4E72-B499-B17F27E27E47}" destId="{D6EC0B0C-1599-4DA9-874C-6FBA94FBF8B3}" srcOrd="0" destOrd="0" presId="urn:microsoft.com/office/officeart/2005/8/layout/hierarchy2"/>
    <dgm:cxn modelId="{9D4AEC72-9025-469E-A43C-3E961A31544C}" type="presParOf" srcId="{D818E353-3BFF-4E72-B499-B17F27E27E47}" destId="{0E5C854C-D619-455A-BBCA-575473A4C784}" srcOrd="1" destOrd="0" presId="urn:microsoft.com/office/officeart/2005/8/layout/hierarchy2"/>
    <dgm:cxn modelId="{C94F46AA-BA0C-4912-8EAF-F38CEB52DB61}" type="presParOf" srcId="{0E5C854C-D619-455A-BBCA-575473A4C784}" destId="{6F65CA74-76C5-4548-81A8-CE5F70D3A6EF}" srcOrd="0" destOrd="0" presId="urn:microsoft.com/office/officeart/2005/8/layout/hierarchy2"/>
    <dgm:cxn modelId="{897A1F05-DCB0-46D5-9131-5860DC558180}" type="presParOf" srcId="{6F65CA74-76C5-4548-81A8-CE5F70D3A6EF}" destId="{6FDAC32B-9059-4642-BAFD-BA33CE38335C}" srcOrd="0" destOrd="0" presId="urn:microsoft.com/office/officeart/2005/8/layout/hierarchy2"/>
    <dgm:cxn modelId="{96E4DFA5-AB3F-4AE7-9925-B4562A8E9088}" type="presParOf" srcId="{0E5C854C-D619-455A-BBCA-575473A4C784}" destId="{5B49F422-0207-4E16-8FE0-AE02C6164202}" srcOrd="1" destOrd="0" presId="urn:microsoft.com/office/officeart/2005/8/layout/hierarchy2"/>
    <dgm:cxn modelId="{7D63B4E0-3DF3-41B5-A0A7-501EE50A2F46}" type="presParOf" srcId="{5B49F422-0207-4E16-8FE0-AE02C6164202}" destId="{C4D6B5FC-21FE-4411-9C7D-AF7FAF48762D}" srcOrd="0" destOrd="0" presId="urn:microsoft.com/office/officeart/2005/8/layout/hierarchy2"/>
    <dgm:cxn modelId="{B444AEA7-C520-44D7-87E3-EDDD40F8BAAA}" type="presParOf" srcId="{5B49F422-0207-4E16-8FE0-AE02C6164202}" destId="{D8303A32-1780-4D87-B717-6DCB80A74CB7}" srcOrd="1" destOrd="0" presId="urn:microsoft.com/office/officeart/2005/8/layout/hierarchy2"/>
    <dgm:cxn modelId="{1A5B6CFA-AC38-4268-ABB2-9F59F8EF6427}" type="presParOf" srcId="{D8303A32-1780-4D87-B717-6DCB80A74CB7}" destId="{96D8EE2C-5FAE-4D66-BA9E-06F9EC516651}" srcOrd="0" destOrd="0" presId="urn:microsoft.com/office/officeart/2005/8/layout/hierarchy2"/>
    <dgm:cxn modelId="{74F51011-FBDF-411A-9DA5-7AA6F52F4BCB}" type="presParOf" srcId="{96D8EE2C-5FAE-4D66-BA9E-06F9EC516651}" destId="{CA622FF3-8229-41CB-8817-D60DA6F5ADB4}" srcOrd="0" destOrd="0" presId="urn:microsoft.com/office/officeart/2005/8/layout/hierarchy2"/>
    <dgm:cxn modelId="{A990518E-1633-4A25-A89D-7AA1615F1685}" type="presParOf" srcId="{D8303A32-1780-4D87-B717-6DCB80A74CB7}" destId="{2DBB469A-B180-418B-BFA1-B5C54C27E93A}" srcOrd="1" destOrd="0" presId="urn:microsoft.com/office/officeart/2005/8/layout/hierarchy2"/>
    <dgm:cxn modelId="{40D9CB26-DAA9-4AC3-9427-BE9F2BC5A02E}" type="presParOf" srcId="{2DBB469A-B180-418B-BFA1-B5C54C27E93A}" destId="{B63E864C-E7CE-4555-BF83-ECDF3BF66418}" srcOrd="0" destOrd="0" presId="urn:microsoft.com/office/officeart/2005/8/layout/hierarchy2"/>
    <dgm:cxn modelId="{F1ECBFF4-C7D0-46E7-9A13-98B7AFE9BF2C}" type="presParOf" srcId="{2DBB469A-B180-418B-BFA1-B5C54C27E93A}" destId="{A19BC975-C13C-40F1-BD40-1923EB90D2AC}" srcOrd="1" destOrd="0" presId="urn:microsoft.com/office/officeart/2005/8/layout/hierarchy2"/>
    <dgm:cxn modelId="{E6A81630-725C-459E-AA53-68DECF692036}" type="presParOf" srcId="{A19BC975-C13C-40F1-BD40-1923EB90D2AC}" destId="{A1FB6AD0-74B1-463D-83EE-6312792242A7}" srcOrd="0" destOrd="0" presId="urn:microsoft.com/office/officeart/2005/8/layout/hierarchy2"/>
    <dgm:cxn modelId="{02EC549C-50A5-4A02-ACC9-5D745B16A3F2}" type="presParOf" srcId="{A1FB6AD0-74B1-463D-83EE-6312792242A7}" destId="{0E9E211C-3E36-490A-8EFB-2874C026F3C4}" srcOrd="0" destOrd="0" presId="urn:microsoft.com/office/officeart/2005/8/layout/hierarchy2"/>
    <dgm:cxn modelId="{5C1C5FE0-BBF8-45BB-9412-009C42A32EED}" type="presParOf" srcId="{A19BC975-C13C-40F1-BD40-1923EB90D2AC}" destId="{85B05A62-4F94-48CF-BFE3-0FB98FBAD28F}" srcOrd="1" destOrd="0" presId="urn:microsoft.com/office/officeart/2005/8/layout/hierarchy2"/>
    <dgm:cxn modelId="{2C467855-0C5A-49E9-A2D7-A9EE1CCEBD67}" type="presParOf" srcId="{85B05A62-4F94-48CF-BFE3-0FB98FBAD28F}" destId="{677BEF8E-B75A-4207-B75C-A58405313C1C}" srcOrd="0" destOrd="0" presId="urn:microsoft.com/office/officeart/2005/8/layout/hierarchy2"/>
    <dgm:cxn modelId="{6FD2575F-9A99-44D4-AAC3-F161097D8C31}" type="presParOf" srcId="{85B05A62-4F94-48CF-BFE3-0FB98FBAD28F}" destId="{07A27AD2-DD9C-4346-BFF0-54CB75E5DBA0}" srcOrd="1" destOrd="0" presId="urn:microsoft.com/office/officeart/2005/8/layout/hierarchy2"/>
    <dgm:cxn modelId="{26AF107F-7C04-4A68-BCA7-98A1476FC73F}" type="presParOf" srcId="{A19BC975-C13C-40F1-BD40-1923EB90D2AC}" destId="{82FF9FA2-F665-452A-A9BA-6FF1EDE8AF02}" srcOrd="2" destOrd="0" presId="urn:microsoft.com/office/officeart/2005/8/layout/hierarchy2"/>
    <dgm:cxn modelId="{4A329F66-32C1-4D8A-BC81-6D52F72ECDD2}" type="presParOf" srcId="{82FF9FA2-F665-452A-A9BA-6FF1EDE8AF02}" destId="{932C1383-C048-48C4-B2FE-4B7BBF37AC55}" srcOrd="0" destOrd="0" presId="urn:microsoft.com/office/officeart/2005/8/layout/hierarchy2"/>
    <dgm:cxn modelId="{31A5E881-E996-4084-A05C-E9033C9AA855}" type="presParOf" srcId="{A19BC975-C13C-40F1-BD40-1923EB90D2AC}" destId="{9D4A1BAD-A008-4035-AF19-B7F88B93C46D}" srcOrd="3" destOrd="0" presId="urn:microsoft.com/office/officeart/2005/8/layout/hierarchy2"/>
    <dgm:cxn modelId="{D5CAA887-DB0E-455C-9A5A-557A0FC303DB}" type="presParOf" srcId="{9D4A1BAD-A008-4035-AF19-B7F88B93C46D}" destId="{9D06CD96-DF01-4CD7-9F5C-505CFD833302}" srcOrd="0" destOrd="0" presId="urn:microsoft.com/office/officeart/2005/8/layout/hierarchy2"/>
    <dgm:cxn modelId="{1915EC4B-AFE0-447E-BE42-F88D399959C4}" type="presParOf" srcId="{9D4A1BAD-A008-4035-AF19-B7F88B93C46D}" destId="{4153CC18-5F82-4484-95D7-4690D5990298}" srcOrd="1" destOrd="0" presId="urn:microsoft.com/office/officeart/2005/8/layout/hierarchy2"/>
    <dgm:cxn modelId="{F936876E-5182-4E0A-B73C-011586406283}" type="presParOf" srcId="{A19BC975-C13C-40F1-BD40-1923EB90D2AC}" destId="{CD2FBED0-4F43-4A23-9B7B-6BBA3F5DD1A7}" srcOrd="4" destOrd="0" presId="urn:microsoft.com/office/officeart/2005/8/layout/hierarchy2"/>
    <dgm:cxn modelId="{B62A4401-2E1F-49AE-9FCC-285D4D24719B}" type="presParOf" srcId="{CD2FBED0-4F43-4A23-9B7B-6BBA3F5DD1A7}" destId="{D6D3C369-73BF-484E-9E8C-86F6A6201D0F}" srcOrd="0" destOrd="0" presId="urn:microsoft.com/office/officeart/2005/8/layout/hierarchy2"/>
    <dgm:cxn modelId="{625EB738-CAAA-43CD-9E9D-D94261AF6CCF}" type="presParOf" srcId="{A19BC975-C13C-40F1-BD40-1923EB90D2AC}" destId="{A0C5058D-C56C-4C0C-B364-7877FA6D5833}" srcOrd="5" destOrd="0" presId="urn:microsoft.com/office/officeart/2005/8/layout/hierarchy2"/>
    <dgm:cxn modelId="{46EB6BBA-D544-41C1-91A8-5DB9B362862E}" type="presParOf" srcId="{A0C5058D-C56C-4C0C-B364-7877FA6D5833}" destId="{04D346C5-01FF-4444-A7A0-C4205521BE65}" srcOrd="0" destOrd="0" presId="urn:microsoft.com/office/officeart/2005/8/layout/hierarchy2"/>
    <dgm:cxn modelId="{18252D8F-B8C0-4610-B920-00F0965C444F}" type="presParOf" srcId="{A0C5058D-C56C-4C0C-B364-7877FA6D5833}" destId="{86DFB9F9-0198-4F0D-AD44-38FECEFB773F}" srcOrd="1" destOrd="0" presId="urn:microsoft.com/office/officeart/2005/8/layout/hierarchy2"/>
    <dgm:cxn modelId="{AB470E53-6636-43FA-84A3-094CBF307FBC}" type="presParOf" srcId="{A19BC975-C13C-40F1-BD40-1923EB90D2AC}" destId="{2D86C80B-747A-4F4E-830A-D0E492BC47F5}" srcOrd="6" destOrd="0" presId="urn:microsoft.com/office/officeart/2005/8/layout/hierarchy2"/>
    <dgm:cxn modelId="{E4EFDB9E-E368-46B9-85D1-712C023731E3}" type="presParOf" srcId="{2D86C80B-747A-4F4E-830A-D0E492BC47F5}" destId="{372B26B5-E04A-45B7-8707-5FABE77A49A9}" srcOrd="0" destOrd="0" presId="urn:microsoft.com/office/officeart/2005/8/layout/hierarchy2"/>
    <dgm:cxn modelId="{D0CC9795-A24F-4B1C-AC30-8B97DA21BD9E}" type="presParOf" srcId="{A19BC975-C13C-40F1-BD40-1923EB90D2AC}" destId="{4EEC8238-AA6D-48ED-A50F-B8FE4B676430}" srcOrd="7" destOrd="0" presId="urn:microsoft.com/office/officeart/2005/8/layout/hierarchy2"/>
    <dgm:cxn modelId="{820DD922-CE2D-4CBD-A995-750E5D2F2400}" type="presParOf" srcId="{4EEC8238-AA6D-48ED-A50F-B8FE4B676430}" destId="{16DCF74A-043A-4059-BA15-767E0E0CAEC4}" srcOrd="0" destOrd="0" presId="urn:microsoft.com/office/officeart/2005/8/layout/hierarchy2"/>
    <dgm:cxn modelId="{5A8B99D3-9070-4407-BC5B-E0526F25554C}" type="presParOf" srcId="{4EEC8238-AA6D-48ED-A50F-B8FE4B676430}" destId="{96F46AC6-6217-420D-A8D2-D0FF74CBDC0C}" srcOrd="1" destOrd="0" presId="urn:microsoft.com/office/officeart/2005/8/layout/hierarchy2"/>
    <dgm:cxn modelId="{9A416F6C-6658-40BE-9EEC-59C1BEDA0FC4}" type="presParOf" srcId="{D8303A32-1780-4D87-B717-6DCB80A74CB7}" destId="{9FC78266-470C-4C89-963C-B82E522FE349}" srcOrd="2" destOrd="0" presId="urn:microsoft.com/office/officeart/2005/8/layout/hierarchy2"/>
    <dgm:cxn modelId="{E01AE963-8F5F-44CE-B0C6-DA5A34495DDC}" type="presParOf" srcId="{9FC78266-470C-4C89-963C-B82E522FE349}" destId="{C94CB734-3F60-4813-BE0D-6A2373CBF0FB}" srcOrd="0" destOrd="0" presId="urn:microsoft.com/office/officeart/2005/8/layout/hierarchy2"/>
    <dgm:cxn modelId="{B23EADAA-EE8C-4EA2-85E9-8C94596493EE}" type="presParOf" srcId="{D8303A32-1780-4D87-B717-6DCB80A74CB7}" destId="{01A15F10-5BAE-4525-A94A-24EB92958542}" srcOrd="3" destOrd="0" presId="urn:microsoft.com/office/officeart/2005/8/layout/hierarchy2"/>
    <dgm:cxn modelId="{99F6F5E2-D555-4B89-9D4A-375FB6BB9DFF}" type="presParOf" srcId="{01A15F10-5BAE-4525-A94A-24EB92958542}" destId="{427C4B16-7527-4090-97B8-5E1FCFA72225}" srcOrd="0" destOrd="0" presId="urn:microsoft.com/office/officeart/2005/8/layout/hierarchy2"/>
    <dgm:cxn modelId="{F4B1DB64-3439-4F3A-AD2A-4C16C99F7DA7}" type="presParOf" srcId="{01A15F10-5BAE-4525-A94A-24EB92958542}" destId="{A2D6FE54-3839-41BD-9DF3-83927780CAC4}" srcOrd="1" destOrd="0" presId="urn:microsoft.com/office/officeart/2005/8/layout/hierarchy2"/>
    <dgm:cxn modelId="{5A8D7EF3-2394-4416-A404-A47F8C5A110A}" type="presParOf" srcId="{4FF4D463-5C56-47C2-801A-AE3EC072053E}" destId="{FB5F48BF-6D30-44F3-81E8-B313C21BEC79}" srcOrd="1" destOrd="0" presId="urn:microsoft.com/office/officeart/2005/8/layout/hierarchy2"/>
    <dgm:cxn modelId="{823E415F-ABB1-4494-991E-52832FA564B8}" type="presParOf" srcId="{FB5F48BF-6D30-44F3-81E8-B313C21BEC79}" destId="{76ADBFC7-16CB-466C-BC32-9534CE07DAF0}" srcOrd="0" destOrd="0" presId="urn:microsoft.com/office/officeart/2005/8/layout/hierarchy2"/>
    <dgm:cxn modelId="{32BBF9A5-E0D1-427A-952D-C5049592C417}" type="presParOf" srcId="{FB5F48BF-6D30-44F3-81E8-B313C21BEC79}" destId="{906A24BD-6552-4914-B713-A2B3A51BF2DE}" srcOrd="1" destOrd="0" presId="urn:microsoft.com/office/officeart/2005/8/layout/hierarchy2"/>
    <dgm:cxn modelId="{9AEF9995-62C5-48EE-A139-11A2C1F82402}" type="presParOf" srcId="{4FF4D463-5C56-47C2-801A-AE3EC072053E}" destId="{CD738A88-207B-4C8E-ACA0-DBFF07DE0DBC}" srcOrd="2" destOrd="0" presId="urn:microsoft.com/office/officeart/2005/8/layout/hierarchy2"/>
    <dgm:cxn modelId="{7224765C-16B4-4CA9-8311-215DF7522ECD}" type="presParOf" srcId="{CD738A88-207B-4C8E-ACA0-DBFF07DE0DBC}" destId="{6BF29830-075C-42AF-9040-B4471F241E00}" srcOrd="0" destOrd="0" presId="urn:microsoft.com/office/officeart/2005/8/layout/hierarchy2"/>
    <dgm:cxn modelId="{D269308C-AF09-436C-9B33-388F44192B6C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solidFill>
          <a:srgbClr val="FA6AA1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solidFill>
          <a:srgbClr val="6DF77D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(2473,7тыс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службы(10,0 тыс.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</a:t>
          </a:r>
          <a:r>
            <a:rPr lang="ru-RU" sz="1200" b="1" dirty="0" err="1" smtClean="0">
              <a:solidFill>
                <a:schemeClr val="accent6">
                  <a:lumMod val="50000"/>
                </a:schemeClr>
              </a:solidFill>
            </a:rPr>
            <a:t>ситуаций,обеспечение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пожарной безопасности и безопасности людей на водных объектах (12,9тыс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 (1,0тыс.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физической культуры и спорта (40,0тыс.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 (669,1тыс.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(3870,1тыс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культуры (1740,7тыс.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27465" custLinFactNeighborY="142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56334" custScaleY="167308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71168" custLinFactY="100000" custLinFactNeighborX="39833" custLinFactNeighborY="1344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42810" custLinFactX="200000" custLinFactY="-100000" custLinFactNeighborX="290278" custLinFactNeighborY="-1274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0532" custScaleY="107316" custLinFactX="200000" custLinFactNeighborX="280100" custLinFactNeighborY="-681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72FCFB1D-CF98-44A9-8058-3B96F96793E1}" type="presOf" srcId="{6AFFBB97-E491-4175-8032-3F2B95314297}" destId="{A1FB6AD0-74B1-463D-83EE-6312792242A7}" srcOrd="0" destOrd="0" presId="urn:microsoft.com/office/officeart/2005/8/layout/hierarchy2"/>
    <dgm:cxn modelId="{591FDFCF-3418-45A3-AEFF-78C0DE8A4B6A}" type="presOf" srcId="{DC65586A-9B92-40C0-8BFE-CD5888088FF1}" destId="{6FDAC32B-9059-4642-BAFD-BA33CE38335C}" srcOrd="1" destOrd="0" presId="urn:microsoft.com/office/officeart/2005/8/layout/hierarchy2"/>
    <dgm:cxn modelId="{4BE83BF5-0B02-4FAD-A540-979E5C00EDAD}" type="presOf" srcId="{FBA2B4A0-BECB-402F-95AC-9A02D4E2B609}" destId="{CD2FBED0-4F43-4A23-9B7B-6BBA3F5DD1A7}" srcOrd="0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261CFBCD-A486-4EC7-B5BE-184C2B8DD366}" type="presOf" srcId="{E81C6B86-E350-4593-9700-208AA6C2CD7F}" destId="{C4D6B5FC-21FE-4411-9C7D-AF7FAF48762D}" srcOrd="0" destOrd="0" presId="urn:microsoft.com/office/officeart/2005/8/layout/hierarchy2"/>
    <dgm:cxn modelId="{921BEBFE-74D6-483C-903C-AF8270DB0A17}" type="presOf" srcId="{802EB448-9D4A-4820-939C-3051841177D4}" destId="{04D346C5-01FF-4444-A7A0-C4205521BE65}" srcOrd="0" destOrd="0" presId="urn:microsoft.com/office/officeart/2005/8/layout/hierarchy2"/>
    <dgm:cxn modelId="{07BD205A-8822-439A-8DD7-EE454EC992D3}" type="presOf" srcId="{329DA98C-6586-4BE0-AB51-1D0BDEBDC4A1}" destId="{9FC78266-470C-4C89-963C-B82E522FE349}" srcOrd="0" destOrd="0" presId="urn:microsoft.com/office/officeart/2005/8/layout/hierarchy2"/>
    <dgm:cxn modelId="{4C75F5AE-E53C-4E81-B3D1-F97CF2076F17}" type="presOf" srcId="{FBA2B4A0-BECB-402F-95AC-9A02D4E2B609}" destId="{D6D3C369-73BF-484E-9E8C-86F6A6201D0F}" srcOrd="1" destOrd="0" presId="urn:microsoft.com/office/officeart/2005/8/layout/hierarchy2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E70B644D-BA66-44C5-A2A5-06FA867D950C}" type="presOf" srcId="{B383DEC2-A9F2-430F-BE83-BB12DD0C0143}" destId="{76ADBFC7-16CB-466C-BC32-9534CE07DAF0}" srcOrd="0" destOrd="0" presId="urn:microsoft.com/office/officeart/2005/8/layout/hierarchy2"/>
    <dgm:cxn modelId="{F58ACF6F-E4F5-46B0-98D6-9FCE2BA427D8}" type="presOf" srcId="{87EE8C6D-4643-4EC1-AFB2-43D48F0BB048}" destId="{4FF4D463-5C56-47C2-801A-AE3EC072053E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5D710165-3D1E-4A31-B644-313EC4A95906}" type="presOf" srcId="{D15B9808-244C-474E-9825-4860E6556DE2}" destId="{16DCF74A-043A-4059-BA15-767E0E0CAEC4}" srcOrd="0" destOrd="0" presId="urn:microsoft.com/office/officeart/2005/8/layout/hierarchy2"/>
    <dgm:cxn modelId="{F0CC3A8E-9510-4E09-B0BE-7C08989A2EC1}" type="presOf" srcId="{288A3778-C0CB-4A96-B113-9EF48ED53183}" destId="{677BEF8E-B75A-4207-B75C-A58405313C1C}" srcOrd="0" destOrd="0" presId="urn:microsoft.com/office/officeart/2005/8/layout/hierarchy2"/>
    <dgm:cxn modelId="{A9B93E59-AF73-4337-A66F-A925CD56D297}" type="presOf" srcId="{7C813FBF-58CF-4A73-87FA-DF37F9325225}" destId="{427C4B16-7527-4090-97B8-5E1FCFA72225}" srcOrd="0" destOrd="0" presId="urn:microsoft.com/office/officeart/2005/8/layout/hierarchy2"/>
    <dgm:cxn modelId="{BA62371F-879A-4890-8999-86C159D63E31}" type="presOf" srcId="{DC65586A-9B92-40C0-8BFE-CD5888088FF1}" destId="{6F65CA74-76C5-4548-81A8-CE5F70D3A6EF}" srcOrd="0" destOrd="0" presId="urn:microsoft.com/office/officeart/2005/8/layout/hierarchy2"/>
    <dgm:cxn modelId="{20096F6A-B924-49F1-B875-B199DCDA6D7A}" type="presOf" srcId="{C3C361D1-49BD-4B59-8715-C24BF5FB9AF2}" destId="{6BF29830-075C-42AF-9040-B4471F241E00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4BA063E2-17F7-4427-B51F-920E6CFF6E73}" type="presOf" srcId="{C8980091-D4ED-4869-B5C5-4CDE665A9E0A}" destId="{372B26B5-E04A-45B7-8707-5FABE77A49A9}" srcOrd="1" destOrd="0" presId="urn:microsoft.com/office/officeart/2005/8/layout/hierarchy2"/>
    <dgm:cxn modelId="{B6CFF500-DF7D-4BC4-B5A4-EDECEDDA6D3B}" type="presOf" srcId="{9A55E3D6-7836-48A8-B56C-96141BEC8148}" destId="{B63E864C-E7CE-4555-BF83-ECDF3BF66418}" srcOrd="0" destOrd="0" presId="urn:microsoft.com/office/officeart/2005/8/layout/hierarchy2"/>
    <dgm:cxn modelId="{A31BE5A0-B72B-4086-9391-46A2505174FD}" type="presOf" srcId="{C8980091-D4ED-4869-B5C5-4CDE665A9E0A}" destId="{2D86C80B-747A-4F4E-830A-D0E492BC47F5}" srcOrd="0" destOrd="0" presId="urn:microsoft.com/office/officeart/2005/8/layout/hierarchy2"/>
    <dgm:cxn modelId="{91118BFB-2177-442E-B629-8DE3EB2A06E5}" type="presOf" srcId="{329DA98C-6586-4BE0-AB51-1D0BDEBDC4A1}" destId="{C94CB734-3F60-4813-BE0D-6A2373CBF0FB}" srcOrd="1" destOrd="0" presId="urn:microsoft.com/office/officeart/2005/8/layout/hierarchy2"/>
    <dgm:cxn modelId="{12D4483B-3EF6-4070-9691-7E2876F7E17E}" type="presOf" srcId="{8960AB01-C4CA-481D-9E77-2C07EA4B72EF}" destId="{932C1383-C048-48C4-B2FE-4B7BBF37AC55}" srcOrd="1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F8BE23A4-A8BB-45C3-ACA8-C41BEB0357E1}" type="presOf" srcId="{6AFFBB97-E491-4175-8032-3F2B95314297}" destId="{0E9E211C-3E36-490A-8EFB-2874C026F3C4}" srcOrd="1" destOrd="0" presId="urn:microsoft.com/office/officeart/2005/8/layout/hierarchy2"/>
    <dgm:cxn modelId="{53A5309A-7CC4-4799-9235-E66181839B54}" type="presOf" srcId="{8960AB01-C4CA-481D-9E77-2C07EA4B72EF}" destId="{82FF9FA2-F665-452A-A9BA-6FF1EDE8AF02}" srcOrd="0" destOrd="0" presId="urn:microsoft.com/office/officeart/2005/8/layout/hierarchy2"/>
    <dgm:cxn modelId="{9C435CF8-3A3C-4B45-A50F-BB1C5EDB254F}" type="presOf" srcId="{47F1F2CB-3710-4BBF-B40F-83D052FAA2F5}" destId="{96D8EE2C-5FAE-4D66-BA9E-06F9EC516651}" srcOrd="0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3A642C37-E655-4B0C-B5C8-40754A5BB0B9}" type="presOf" srcId="{47F1F2CB-3710-4BBF-B40F-83D052FAA2F5}" destId="{CA622FF3-8229-41CB-8817-D60DA6F5ADB4}" srcOrd="1" destOrd="0" presId="urn:microsoft.com/office/officeart/2005/8/layout/hierarchy2"/>
    <dgm:cxn modelId="{DD491751-881B-45C6-949C-A36D3AEB9E3E}" type="presOf" srcId="{7BD6B530-1528-424E-9C59-DE5F95367EDC}" destId="{D6EC0B0C-1599-4DA9-874C-6FBA94FBF8B3}" srcOrd="0" destOrd="0" presId="urn:microsoft.com/office/officeart/2005/8/layout/hierarchy2"/>
    <dgm:cxn modelId="{524A9A19-B09C-47CC-969F-2B9E67AE7E11}" type="presOf" srcId="{93272420-4AFD-40A3-9371-A5F58093BC38}" destId="{9D06CD96-DF01-4CD7-9F5C-505CFD833302}" srcOrd="0" destOrd="0" presId="urn:microsoft.com/office/officeart/2005/8/layout/hierarchy2"/>
    <dgm:cxn modelId="{F0608C2F-EF6B-4BF9-A299-5C5694251859}" type="presParOf" srcId="{4FF4D463-5C56-47C2-801A-AE3EC072053E}" destId="{D818E353-3BFF-4E72-B499-B17F27E27E47}" srcOrd="0" destOrd="0" presId="urn:microsoft.com/office/officeart/2005/8/layout/hierarchy2"/>
    <dgm:cxn modelId="{FA5DC836-3643-47CF-9E28-082D340AD791}" type="presParOf" srcId="{D818E353-3BFF-4E72-B499-B17F27E27E47}" destId="{D6EC0B0C-1599-4DA9-874C-6FBA94FBF8B3}" srcOrd="0" destOrd="0" presId="urn:microsoft.com/office/officeart/2005/8/layout/hierarchy2"/>
    <dgm:cxn modelId="{9B3E186F-021F-421D-96F3-CBA20094E714}" type="presParOf" srcId="{D818E353-3BFF-4E72-B499-B17F27E27E47}" destId="{0E5C854C-D619-455A-BBCA-575473A4C784}" srcOrd="1" destOrd="0" presId="urn:microsoft.com/office/officeart/2005/8/layout/hierarchy2"/>
    <dgm:cxn modelId="{E1E9F328-61A4-4291-BB1C-2B5AD88A2628}" type="presParOf" srcId="{0E5C854C-D619-455A-BBCA-575473A4C784}" destId="{6F65CA74-76C5-4548-81A8-CE5F70D3A6EF}" srcOrd="0" destOrd="0" presId="urn:microsoft.com/office/officeart/2005/8/layout/hierarchy2"/>
    <dgm:cxn modelId="{FE4F1943-CDFC-4685-AD7A-961150EC5714}" type="presParOf" srcId="{6F65CA74-76C5-4548-81A8-CE5F70D3A6EF}" destId="{6FDAC32B-9059-4642-BAFD-BA33CE38335C}" srcOrd="0" destOrd="0" presId="urn:microsoft.com/office/officeart/2005/8/layout/hierarchy2"/>
    <dgm:cxn modelId="{DBF86638-FD65-43EC-8BB0-BF7CC2E2659A}" type="presParOf" srcId="{0E5C854C-D619-455A-BBCA-575473A4C784}" destId="{5B49F422-0207-4E16-8FE0-AE02C6164202}" srcOrd="1" destOrd="0" presId="urn:microsoft.com/office/officeart/2005/8/layout/hierarchy2"/>
    <dgm:cxn modelId="{A91213A4-06B4-4F31-8E97-785084209FB3}" type="presParOf" srcId="{5B49F422-0207-4E16-8FE0-AE02C6164202}" destId="{C4D6B5FC-21FE-4411-9C7D-AF7FAF48762D}" srcOrd="0" destOrd="0" presId="urn:microsoft.com/office/officeart/2005/8/layout/hierarchy2"/>
    <dgm:cxn modelId="{7608307D-F451-4634-B912-3360219960B8}" type="presParOf" srcId="{5B49F422-0207-4E16-8FE0-AE02C6164202}" destId="{D8303A32-1780-4D87-B717-6DCB80A74CB7}" srcOrd="1" destOrd="0" presId="urn:microsoft.com/office/officeart/2005/8/layout/hierarchy2"/>
    <dgm:cxn modelId="{7A541BAC-1145-4950-A46F-C62260482CE1}" type="presParOf" srcId="{D8303A32-1780-4D87-B717-6DCB80A74CB7}" destId="{96D8EE2C-5FAE-4D66-BA9E-06F9EC516651}" srcOrd="0" destOrd="0" presId="urn:microsoft.com/office/officeart/2005/8/layout/hierarchy2"/>
    <dgm:cxn modelId="{26A5E71D-42F2-45DA-BF9B-A80256410450}" type="presParOf" srcId="{96D8EE2C-5FAE-4D66-BA9E-06F9EC516651}" destId="{CA622FF3-8229-41CB-8817-D60DA6F5ADB4}" srcOrd="0" destOrd="0" presId="urn:microsoft.com/office/officeart/2005/8/layout/hierarchy2"/>
    <dgm:cxn modelId="{AE7E7FCD-410A-4B42-AAB5-D9F745E2E2A9}" type="presParOf" srcId="{D8303A32-1780-4D87-B717-6DCB80A74CB7}" destId="{2DBB469A-B180-418B-BFA1-B5C54C27E93A}" srcOrd="1" destOrd="0" presId="urn:microsoft.com/office/officeart/2005/8/layout/hierarchy2"/>
    <dgm:cxn modelId="{CBD14418-1D27-4B84-9A52-EF1E5BB02049}" type="presParOf" srcId="{2DBB469A-B180-418B-BFA1-B5C54C27E93A}" destId="{B63E864C-E7CE-4555-BF83-ECDF3BF66418}" srcOrd="0" destOrd="0" presId="urn:microsoft.com/office/officeart/2005/8/layout/hierarchy2"/>
    <dgm:cxn modelId="{069AEB7E-7FD7-4B86-A13C-79F94B44E9FA}" type="presParOf" srcId="{2DBB469A-B180-418B-BFA1-B5C54C27E93A}" destId="{A19BC975-C13C-40F1-BD40-1923EB90D2AC}" srcOrd="1" destOrd="0" presId="urn:microsoft.com/office/officeart/2005/8/layout/hierarchy2"/>
    <dgm:cxn modelId="{8BD21E54-7018-4DF2-8CE1-F602EE1B1A89}" type="presParOf" srcId="{A19BC975-C13C-40F1-BD40-1923EB90D2AC}" destId="{A1FB6AD0-74B1-463D-83EE-6312792242A7}" srcOrd="0" destOrd="0" presId="urn:microsoft.com/office/officeart/2005/8/layout/hierarchy2"/>
    <dgm:cxn modelId="{AB09B92E-5A3C-4D52-BE2E-9CD76839E078}" type="presParOf" srcId="{A1FB6AD0-74B1-463D-83EE-6312792242A7}" destId="{0E9E211C-3E36-490A-8EFB-2874C026F3C4}" srcOrd="0" destOrd="0" presId="urn:microsoft.com/office/officeart/2005/8/layout/hierarchy2"/>
    <dgm:cxn modelId="{54B8EB5A-B6A9-4E3C-A2A7-857F3AACB7F1}" type="presParOf" srcId="{A19BC975-C13C-40F1-BD40-1923EB90D2AC}" destId="{85B05A62-4F94-48CF-BFE3-0FB98FBAD28F}" srcOrd="1" destOrd="0" presId="urn:microsoft.com/office/officeart/2005/8/layout/hierarchy2"/>
    <dgm:cxn modelId="{01E9FB4A-C901-488D-A977-EDC6F658E84A}" type="presParOf" srcId="{85B05A62-4F94-48CF-BFE3-0FB98FBAD28F}" destId="{677BEF8E-B75A-4207-B75C-A58405313C1C}" srcOrd="0" destOrd="0" presId="urn:microsoft.com/office/officeart/2005/8/layout/hierarchy2"/>
    <dgm:cxn modelId="{46451580-8A20-4DD0-9B85-522D7B8D0A44}" type="presParOf" srcId="{85B05A62-4F94-48CF-BFE3-0FB98FBAD28F}" destId="{07A27AD2-DD9C-4346-BFF0-54CB75E5DBA0}" srcOrd="1" destOrd="0" presId="urn:microsoft.com/office/officeart/2005/8/layout/hierarchy2"/>
    <dgm:cxn modelId="{C192813D-EAED-410D-A336-29CFA0815F42}" type="presParOf" srcId="{A19BC975-C13C-40F1-BD40-1923EB90D2AC}" destId="{82FF9FA2-F665-452A-A9BA-6FF1EDE8AF02}" srcOrd="2" destOrd="0" presId="urn:microsoft.com/office/officeart/2005/8/layout/hierarchy2"/>
    <dgm:cxn modelId="{871E8611-58E1-4464-A517-C2C6D7CD0982}" type="presParOf" srcId="{82FF9FA2-F665-452A-A9BA-6FF1EDE8AF02}" destId="{932C1383-C048-48C4-B2FE-4B7BBF37AC55}" srcOrd="0" destOrd="0" presId="urn:microsoft.com/office/officeart/2005/8/layout/hierarchy2"/>
    <dgm:cxn modelId="{7C6177A3-9D9C-4279-9F11-2A6A19CB5A6D}" type="presParOf" srcId="{A19BC975-C13C-40F1-BD40-1923EB90D2AC}" destId="{9D4A1BAD-A008-4035-AF19-B7F88B93C46D}" srcOrd="3" destOrd="0" presId="urn:microsoft.com/office/officeart/2005/8/layout/hierarchy2"/>
    <dgm:cxn modelId="{35A42635-779F-44D4-AD0A-C95D348AB728}" type="presParOf" srcId="{9D4A1BAD-A008-4035-AF19-B7F88B93C46D}" destId="{9D06CD96-DF01-4CD7-9F5C-505CFD833302}" srcOrd="0" destOrd="0" presId="urn:microsoft.com/office/officeart/2005/8/layout/hierarchy2"/>
    <dgm:cxn modelId="{DF47C867-0106-4F7D-82C7-DE6006D0E893}" type="presParOf" srcId="{9D4A1BAD-A008-4035-AF19-B7F88B93C46D}" destId="{4153CC18-5F82-4484-95D7-4690D5990298}" srcOrd="1" destOrd="0" presId="urn:microsoft.com/office/officeart/2005/8/layout/hierarchy2"/>
    <dgm:cxn modelId="{77CD9CAC-C84B-4225-81C9-E3469D74ADFD}" type="presParOf" srcId="{A19BC975-C13C-40F1-BD40-1923EB90D2AC}" destId="{CD2FBED0-4F43-4A23-9B7B-6BBA3F5DD1A7}" srcOrd="4" destOrd="0" presId="urn:microsoft.com/office/officeart/2005/8/layout/hierarchy2"/>
    <dgm:cxn modelId="{BC7FE535-19C8-406F-963F-DB0927998B4D}" type="presParOf" srcId="{CD2FBED0-4F43-4A23-9B7B-6BBA3F5DD1A7}" destId="{D6D3C369-73BF-484E-9E8C-86F6A6201D0F}" srcOrd="0" destOrd="0" presId="urn:microsoft.com/office/officeart/2005/8/layout/hierarchy2"/>
    <dgm:cxn modelId="{8AD1A916-77F3-4197-AF97-18DF5099586C}" type="presParOf" srcId="{A19BC975-C13C-40F1-BD40-1923EB90D2AC}" destId="{A0C5058D-C56C-4C0C-B364-7877FA6D5833}" srcOrd="5" destOrd="0" presId="urn:microsoft.com/office/officeart/2005/8/layout/hierarchy2"/>
    <dgm:cxn modelId="{76DE431F-AC52-41BB-AF0D-87C868B5196F}" type="presParOf" srcId="{A0C5058D-C56C-4C0C-B364-7877FA6D5833}" destId="{04D346C5-01FF-4444-A7A0-C4205521BE65}" srcOrd="0" destOrd="0" presId="urn:microsoft.com/office/officeart/2005/8/layout/hierarchy2"/>
    <dgm:cxn modelId="{B54660F6-3430-46E7-B629-30BE950A4044}" type="presParOf" srcId="{A0C5058D-C56C-4C0C-B364-7877FA6D5833}" destId="{86DFB9F9-0198-4F0D-AD44-38FECEFB773F}" srcOrd="1" destOrd="0" presId="urn:microsoft.com/office/officeart/2005/8/layout/hierarchy2"/>
    <dgm:cxn modelId="{EB26A93B-9452-47C3-A2F6-1B32750BB143}" type="presParOf" srcId="{A19BC975-C13C-40F1-BD40-1923EB90D2AC}" destId="{2D86C80B-747A-4F4E-830A-D0E492BC47F5}" srcOrd="6" destOrd="0" presId="urn:microsoft.com/office/officeart/2005/8/layout/hierarchy2"/>
    <dgm:cxn modelId="{0AC078BA-087E-4BE2-B97A-DFF042B3E5AC}" type="presParOf" srcId="{2D86C80B-747A-4F4E-830A-D0E492BC47F5}" destId="{372B26B5-E04A-45B7-8707-5FABE77A49A9}" srcOrd="0" destOrd="0" presId="urn:microsoft.com/office/officeart/2005/8/layout/hierarchy2"/>
    <dgm:cxn modelId="{9F8A8964-3863-4C6B-9746-654C0397F1E7}" type="presParOf" srcId="{A19BC975-C13C-40F1-BD40-1923EB90D2AC}" destId="{4EEC8238-AA6D-48ED-A50F-B8FE4B676430}" srcOrd="7" destOrd="0" presId="urn:microsoft.com/office/officeart/2005/8/layout/hierarchy2"/>
    <dgm:cxn modelId="{8B7FED75-C928-4395-AF51-732DD92AFEBB}" type="presParOf" srcId="{4EEC8238-AA6D-48ED-A50F-B8FE4B676430}" destId="{16DCF74A-043A-4059-BA15-767E0E0CAEC4}" srcOrd="0" destOrd="0" presId="urn:microsoft.com/office/officeart/2005/8/layout/hierarchy2"/>
    <dgm:cxn modelId="{D43F5DFE-DA61-45B0-99E5-BB707040BA99}" type="presParOf" srcId="{4EEC8238-AA6D-48ED-A50F-B8FE4B676430}" destId="{96F46AC6-6217-420D-A8D2-D0FF74CBDC0C}" srcOrd="1" destOrd="0" presId="urn:microsoft.com/office/officeart/2005/8/layout/hierarchy2"/>
    <dgm:cxn modelId="{603A9AD1-8EF8-43FA-BC8E-AD8FE71C4C31}" type="presParOf" srcId="{D8303A32-1780-4D87-B717-6DCB80A74CB7}" destId="{9FC78266-470C-4C89-963C-B82E522FE349}" srcOrd="2" destOrd="0" presId="urn:microsoft.com/office/officeart/2005/8/layout/hierarchy2"/>
    <dgm:cxn modelId="{81A8DB77-B208-4642-863B-2D9795E6E3C4}" type="presParOf" srcId="{9FC78266-470C-4C89-963C-B82E522FE349}" destId="{C94CB734-3F60-4813-BE0D-6A2373CBF0FB}" srcOrd="0" destOrd="0" presId="urn:microsoft.com/office/officeart/2005/8/layout/hierarchy2"/>
    <dgm:cxn modelId="{6F5BEE22-22AC-497F-A7D3-EB7040783EB7}" type="presParOf" srcId="{D8303A32-1780-4D87-B717-6DCB80A74CB7}" destId="{01A15F10-5BAE-4525-A94A-24EB92958542}" srcOrd="3" destOrd="0" presId="urn:microsoft.com/office/officeart/2005/8/layout/hierarchy2"/>
    <dgm:cxn modelId="{05502396-DDAB-4047-8DF8-A75E9101FA61}" type="presParOf" srcId="{01A15F10-5BAE-4525-A94A-24EB92958542}" destId="{427C4B16-7527-4090-97B8-5E1FCFA72225}" srcOrd="0" destOrd="0" presId="urn:microsoft.com/office/officeart/2005/8/layout/hierarchy2"/>
    <dgm:cxn modelId="{6D39C90C-E60C-4CF0-BE3C-E7DED31F3B0B}" type="presParOf" srcId="{01A15F10-5BAE-4525-A94A-24EB92958542}" destId="{A2D6FE54-3839-41BD-9DF3-83927780CAC4}" srcOrd="1" destOrd="0" presId="urn:microsoft.com/office/officeart/2005/8/layout/hierarchy2"/>
    <dgm:cxn modelId="{0786F494-DB13-49E9-BB5C-16041EC80066}" type="presParOf" srcId="{4FF4D463-5C56-47C2-801A-AE3EC072053E}" destId="{FB5F48BF-6D30-44F3-81E8-B313C21BEC79}" srcOrd="1" destOrd="0" presId="urn:microsoft.com/office/officeart/2005/8/layout/hierarchy2"/>
    <dgm:cxn modelId="{F3976DB6-EC01-481D-9675-EF838510FBA1}" type="presParOf" srcId="{FB5F48BF-6D30-44F3-81E8-B313C21BEC79}" destId="{76ADBFC7-16CB-466C-BC32-9534CE07DAF0}" srcOrd="0" destOrd="0" presId="urn:microsoft.com/office/officeart/2005/8/layout/hierarchy2"/>
    <dgm:cxn modelId="{D0D67741-56C3-4052-928C-8CF71161A6EB}" type="presParOf" srcId="{FB5F48BF-6D30-44F3-81E8-B313C21BEC79}" destId="{906A24BD-6552-4914-B713-A2B3A51BF2DE}" srcOrd="1" destOrd="0" presId="urn:microsoft.com/office/officeart/2005/8/layout/hierarchy2"/>
    <dgm:cxn modelId="{2C5A7703-F187-4A4D-91FF-9AD5EFFD73A2}" type="presParOf" srcId="{4FF4D463-5C56-47C2-801A-AE3EC072053E}" destId="{CD738A88-207B-4C8E-ACA0-DBFF07DE0DBC}" srcOrd="2" destOrd="0" presId="urn:microsoft.com/office/officeart/2005/8/layout/hierarchy2"/>
    <dgm:cxn modelId="{6F2843DD-3FAE-47DB-ACCB-151EA6BBEBA1}" type="presParOf" srcId="{CD738A88-207B-4C8E-ACA0-DBFF07DE0DBC}" destId="{6BF29830-075C-42AF-9040-B4471F241E00}" srcOrd="0" destOrd="0" presId="urn:microsoft.com/office/officeart/2005/8/layout/hierarchy2"/>
    <dgm:cxn modelId="{B7ECED9D-F9D4-4CB1-9D57-3C2900CCC605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0" y="108096"/>
          <a:ext cx="420408" cy="3665161"/>
        </a:xfrm>
        <a:prstGeom prst="roundRect">
          <a:avLst>
            <a:gd name="adj" fmla="val 10000"/>
          </a:avLst>
        </a:prstGeom>
        <a:solidFill>
          <a:srgbClr val="00ACDC"/>
        </a:soli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wordArtVert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2313" y="120409"/>
        <a:ext cx="395782" cy="3640535"/>
      </dsp:txXfrm>
    </dsp:sp>
    <dsp:sp modelId="{6F65CA74-76C5-4548-81A8-CE5F70D3A6EF}">
      <dsp:nvSpPr>
        <dsp:cNvPr id="0" name=""/>
        <dsp:cNvSpPr/>
      </dsp:nvSpPr>
      <dsp:spPr>
        <a:xfrm rot="112652">
          <a:off x="420277" y="1939770"/>
          <a:ext cx="489329" cy="17846"/>
        </a:xfrm>
        <a:custGeom>
          <a:avLst/>
          <a:gdLst/>
          <a:ahLst/>
          <a:cxnLst/>
          <a:rect l="0" t="0" r="0" b="0"/>
          <a:pathLst>
            <a:path>
              <a:moveTo>
                <a:pt x="0" y="8923"/>
              </a:moveTo>
              <a:lnTo>
                <a:pt x="489329" y="8923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652708" y="1936460"/>
        <a:ext cx="24466" cy="24466"/>
      </dsp:txXfrm>
    </dsp:sp>
    <dsp:sp modelId="{C4D6B5FC-21FE-4411-9C7D-AF7FAF48762D}">
      <dsp:nvSpPr>
        <dsp:cNvPr id="0" name=""/>
        <dsp:cNvSpPr/>
      </dsp:nvSpPr>
      <dsp:spPr>
        <a:xfrm>
          <a:off x="909475" y="108096"/>
          <a:ext cx="1061394" cy="3697225"/>
        </a:xfrm>
        <a:prstGeom prst="roundRect">
          <a:avLst>
            <a:gd name="adj" fmla="val 10000"/>
          </a:avLst>
        </a:prstGeom>
        <a:solidFill>
          <a:srgbClr val="73E2F1"/>
        </a:soli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940562" y="139183"/>
        <a:ext cx="999220" cy="3635051"/>
      </dsp:txXfrm>
    </dsp:sp>
    <dsp:sp modelId="{96D8EE2C-5FAE-4D66-BA9E-06F9EC516651}">
      <dsp:nvSpPr>
        <dsp:cNvPr id="0" name=""/>
        <dsp:cNvSpPr/>
      </dsp:nvSpPr>
      <dsp:spPr>
        <a:xfrm rot="17763703">
          <a:off x="1660154" y="1449941"/>
          <a:ext cx="1108389" cy="17846"/>
        </a:xfrm>
        <a:custGeom>
          <a:avLst/>
          <a:gdLst/>
          <a:ahLst/>
          <a:cxnLst/>
          <a:rect l="0" t="0" r="0" b="0"/>
          <a:pathLst>
            <a:path>
              <a:moveTo>
                <a:pt x="0" y="8923"/>
              </a:moveTo>
              <a:lnTo>
                <a:pt x="1108389" y="8923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186639" y="1431154"/>
        <a:ext cx="55419" cy="55419"/>
      </dsp:txXfrm>
    </dsp:sp>
    <dsp:sp modelId="{B63E864C-E7CE-4555-BF83-ECDF3BF66418}">
      <dsp:nvSpPr>
        <dsp:cNvPr id="0" name=""/>
        <dsp:cNvSpPr/>
      </dsp:nvSpPr>
      <dsp:spPr>
        <a:xfrm>
          <a:off x="2457828" y="24886"/>
          <a:ext cx="2180965" cy="1872266"/>
        </a:xfrm>
        <a:prstGeom prst="roundRect">
          <a:avLst>
            <a:gd name="adj" fmla="val 10000"/>
          </a:avLst>
        </a:prstGeom>
        <a:solidFill>
          <a:srgbClr val="6DF77D"/>
        </a:soli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563,0 млн.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512665" y="79723"/>
        <a:ext cx="2071291" cy="1762592"/>
      </dsp:txXfrm>
    </dsp:sp>
    <dsp:sp modelId="{A1FB6AD0-74B1-463D-83EE-6312792242A7}">
      <dsp:nvSpPr>
        <dsp:cNvPr id="0" name=""/>
        <dsp:cNvSpPr/>
      </dsp:nvSpPr>
      <dsp:spPr>
        <a:xfrm rot="20621551">
          <a:off x="4614254" y="780828"/>
          <a:ext cx="1219892" cy="17846"/>
        </a:xfrm>
        <a:custGeom>
          <a:avLst/>
          <a:gdLst/>
          <a:ahLst/>
          <a:cxnLst/>
          <a:rect l="0" t="0" r="0" b="0"/>
          <a:pathLst>
            <a:path>
              <a:moveTo>
                <a:pt x="0" y="8923"/>
              </a:moveTo>
              <a:lnTo>
                <a:pt x="1219892" y="8923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93703" y="759254"/>
        <a:ext cx="60994" cy="60994"/>
      </dsp:txXfrm>
    </dsp:sp>
    <dsp:sp modelId="{677BEF8E-B75A-4207-B75C-A58405313C1C}">
      <dsp:nvSpPr>
        <dsp:cNvPr id="0" name=""/>
        <dsp:cNvSpPr/>
      </dsp:nvSpPr>
      <dsp:spPr>
        <a:xfrm>
          <a:off x="5809607" y="231598"/>
          <a:ext cx="2998697" cy="773770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7150" dist="38100" dir="5400000" algn="ctr" rotWithShape="0">
            <a:schemeClr val="accent1">
              <a:tint val="7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службы.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32270" y="254261"/>
        <a:ext cx="2953371" cy="728444"/>
      </dsp:txXfrm>
    </dsp:sp>
    <dsp:sp modelId="{82FF9FA2-F665-452A-A9BA-6FF1EDE8AF02}">
      <dsp:nvSpPr>
        <dsp:cNvPr id="0" name=""/>
        <dsp:cNvSpPr/>
      </dsp:nvSpPr>
      <dsp:spPr>
        <a:xfrm rot="1308879">
          <a:off x="4591887" y="1195506"/>
          <a:ext cx="1310042" cy="17846"/>
        </a:xfrm>
        <a:custGeom>
          <a:avLst/>
          <a:gdLst/>
          <a:ahLst/>
          <a:cxnLst/>
          <a:rect l="0" t="0" r="0" b="0"/>
          <a:pathLst>
            <a:path>
              <a:moveTo>
                <a:pt x="0" y="8923"/>
              </a:moveTo>
              <a:lnTo>
                <a:pt x="1310042" y="8923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14158" y="1171678"/>
        <a:ext cx="65502" cy="65502"/>
      </dsp:txXfrm>
    </dsp:sp>
    <dsp:sp modelId="{9D06CD96-DF01-4CD7-9F5C-505CFD833302}">
      <dsp:nvSpPr>
        <dsp:cNvPr id="0" name=""/>
        <dsp:cNvSpPr/>
      </dsp:nvSpPr>
      <dsp:spPr>
        <a:xfrm>
          <a:off x="5855025" y="1154009"/>
          <a:ext cx="2928080" cy="58765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7150" dist="38100" dir="5400000" algn="ctr" rotWithShape="0">
            <a:schemeClr val="accent1">
              <a:tint val="7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</a:t>
          </a:r>
          <a:r>
            <a:rPr lang="ru-RU" sz="1200" b="1" kern="1200" smtClean="0">
              <a:solidFill>
                <a:schemeClr val="accent6">
                  <a:lumMod val="50000"/>
                </a:schemeClr>
              </a:solidFill>
            </a:rPr>
            <a:t>чрезвычайных ситуаций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72237" y="1171221"/>
        <a:ext cx="2893656" cy="553233"/>
      </dsp:txXfrm>
    </dsp:sp>
    <dsp:sp modelId="{CD2FBED0-4F43-4A23-9B7B-6BBA3F5DD1A7}">
      <dsp:nvSpPr>
        <dsp:cNvPr id="0" name=""/>
        <dsp:cNvSpPr/>
      </dsp:nvSpPr>
      <dsp:spPr>
        <a:xfrm rot="2746122">
          <a:off x="4378950" y="1567700"/>
          <a:ext cx="1718292" cy="17846"/>
        </a:xfrm>
        <a:custGeom>
          <a:avLst/>
          <a:gdLst/>
          <a:ahLst/>
          <a:cxnLst/>
          <a:rect l="0" t="0" r="0" b="0"/>
          <a:pathLst>
            <a:path>
              <a:moveTo>
                <a:pt x="0" y="8923"/>
              </a:moveTo>
              <a:lnTo>
                <a:pt x="1718292" y="8923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95139" y="1533666"/>
        <a:ext cx="85914" cy="85914"/>
      </dsp:txXfrm>
    </dsp:sp>
    <dsp:sp modelId="{04D346C5-01FF-4444-A7A0-C4205521BE65}">
      <dsp:nvSpPr>
        <dsp:cNvPr id="0" name=""/>
        <dsp:cNvSpPr/>
      </dsp:nvSpPr>
      <dsp:spPr>
        <a:xfrm>
          <a:off x="5837399" y="1897156"/>
          <a:ext cx="2946631" cy="590141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7150" dist="38100" dir="5400000" algn="ctr" rotWithShape="0">
            <a:schemeClr val="accent1">
              <a:tint val="7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преступности.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54684" y="1914441"/>
        <a:ext cx="2912061" cy="555571"/>
      </dsp:txXfrm>
    </dsp:sp>
    <dsp:sp modelId="{2D86C80B-747A-4F4E-830A-D0E492BC47F5}">
      <dsp:nvSpPr>
        <dsp:cNvPr id="0" name=""/>
        <dsp:cNvSpPr/>
      </dsp:nvSpPr>
      <dsp:spPr>
        <a:xfrm rot="4159804">
          <a:off x="3507717" y="2587709"/>
          <a:ext cx="3496283" cy="17846"/>
        </a:xfrm>
        <a:custGeom>
          <a:avLst/>
          <a:gdLst/>
          <a:ahLst/>
          <a:cxnLst/>
          <a:rect l="0" t="0" r="0" b="0"/>
          <a:pathLst>
            <a:path>
              <a:moveTo>
                <a:pt x="0" y="8923"/>
              </a:moveTo>
              <a:lnTo>
                <a:pt x="3496283" y="8923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68452" y="2509225"/>
        <a:ext cx="174814" cy="174814"/>
      </dsp:txXfrm>
    </dsp:sp>
    <dsp:sp modelId="{16DCF74A-043A-4059-BA15-767E0E0CAEC4}">
      <dsp:nvSpPr>
        <dsp:cNvPr id="0" name=""/>
        <dsp:cNvSpPr/>
      </dsp:nvSpPr>
      <dsp:spPr>
        <a:xfrm>
          <a:off x="5872925" y="3771530"/>
          <a:ext cx="2885165" cy="921429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7150" dist="38100" dir="5400000" algn="ctr" rotWithShape="0">
            <a:schemeClr val="accent1">
              <a:tint val="7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культуры.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99913" y="3798518"/>
        <a:ext cx="2831189" cy="867453"/>
      </dsp:txXfrm>
    </dsp:sp>
    <dsp:sp modelId="{9FC78266-470C-4C89-963C-B82E522FE349}">
      <dsp:nvSpPr>
        <dsp:cNvPr id="0" name=""/>
        <dsp:cNvSpPr/>
      </dsp:nvSpPr>
      <dsp:spPr>
        <a:xfrm rot="3925228">
          <a:off x="1632279" y="2474986"/>
          <a:ext cx="1159465" cy="17846"/>
        </a:xfrm>
        <a:custGeom>
          <a:avLst/>
          <a:gdLst/>
          <a:ahLst/>
          <a:cxnLst/>
          <a:rect l="0" t="0" r="0" b="0"/>
          <a:pathLst>
            <a:path>
              <a:moveTo>
                <a:pt x="0" y="8923"/>
              </a:moveTo>
              <a:lnTo>
                <a:pt x="1159465" y="8923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183026" y="2454923"/>
        <a:ext cx="57973" cy="57973"/>
      </dsp:txXfrm>
    </dsp:sp>
    <dsp:sp modelId="{427C4B16-7527-4090-97B8-5E1FCFA72225}">
      <dsp:nvSpPr>
        <dsp:cNvPr id="0" name=""/>
        <dsp:cNvSpPr/>
      </dsp:nvSpPr>
      <dsp:spPr>
        <a:xfrm>
          <a:off x="2453156" y="2494080"/>
          <a:ext cx="2209408" cy="1034059"/>
        </a:xfrm>
        <a:prstGeom prst="roundRect">
          <a:avLst>
            <a:gd name="adj" fmla="val 10000"/>
          </a:avLst>
        </a:prstGeom>
        <a:solidFill>
          <a:srgbClr val="6DF77D"/>
        </a:soli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3,4 млн.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483443" y="2524367"/>
        <a:ext cx="2148834" cy="973485"/>
      </dsp:txXfrm>
    </dsp:sp>
    <dsp:sp modelId="{76ADBFC7-16CB-466C-BC32-9534CE07DAF0}">
      <dsp:nvSpPr>
        <dsp:cNvPr id="0" name=""/>
        <dsp:cNvSpPr/>
      </dsp:nvSpPr>
      <dsp:spPr>
        <a:xfrm>
          <a:off x="5843522" y="2625655"/>
          <a:ext cx="2889517" cy="99410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57150" dist="38100" dir="5400000" algn="ctr" rotWithShape="0">
            <a:schemeClr val="accent1">
              <a:shade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поселения.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72638" y="2654771"/>
        <a:ext cx="2831285" cy="935875"/>
      </dsp:txXfrm>
    </dsp:sp>
    <dsp:sp modelId="{6BF29830-075C-42AF-9040-B4471F241E00}">
      <dsp:nvSpPr>
        <dsp:cNvPr id="0" name=""/>
        <dsp:cNvSpPr/>
      </dsp:nvSpPr>
      <dsp:spPr>
        <a:xfrm>
          <a:off x="5860599" y="4816524"/>
          <a:ext cx="2861805" cy="612930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7150" dist="38100" dir="5400000" algn="ctr" rotWithShape="0">
            <a:schemeClr val="accent1">
              <a:shade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муниципального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спорта.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78551" y="4834476"/>
        <a:ext cx="2825901" cy="5770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0" y="0"/>
          <a:ext cx="446264" cy="3890571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7150" dist="38100" dir="5400000" algn="ctr" rotWithShape="0">
            <a:schemeClr val="accent1">
              <a:shade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wordArtVert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3071" y="13071"/>
        <a:ext cx="420122" cy="3864429"/>
      </dsp:txXfrm>
    </dsp:sp>
    <dsp:sp modelId="{6F65CA74-76C5-4548-81A8-CE5F70D3A6EF}">
      <dsp:nvSpPr>
        <dsp:cNvPr id="0" name=""/>
        <dsp:cNvSpPr/>
      </dsp:nvSpPr>
      <dsp:spPr>
        <a:xfrm rot="435642">
          <a:off x="445724" y="1944323"/>
          <a:ext cx="134653" cy="18943"/>
        </a:xfrm>
        <a:custGeom>
          <a:avLst/>
          <a:gdLst/>
          <a:ahLst/>
          <a:cxnLst/>
          <a:rect l="0" t="0" r="0" b="0"/>
          <a:pathLst>
            <a:path>
              <a:moveTo>
                <a:pt x="0" y="9471"/>
              </a:moveTo>
              <a:lnTo>
                <a:pt x="134653" y="9471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09684" y="1950428"/>
        <a:ext cx="6732" cy="6732"/>
      </dsp:txXfrm>
    </dsp:sp>
    <dsp:sp modelId="{C4D6B5FC-21FE-4411-9C7D-AF7FAF48762D}">
      <dsp:nvSpPr>
        <dsp:cNvPr id="0" name=""/>
        <dsp:cNvSpPr/>
      </dsp:nvSpPr>
      <dsp:spPr>
        <a:xfrm>
          <a:off x="579837" y="0"/>
          <a:ext cx="1126670" cy="3924607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57150" dist="38100" dir="5400000" algn="ctr" rotWithShape="0">
            <a:schemeClr val="accent1">
              <a:shade val="8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612836" y="32999"/>
        <a:ext cx="1060672" cy="3858609"/>
      </dsp:txXfrm>
    </dsp:sp>
    <dsp:sp modelId="{96D8EE2C-5FAE-4D66-BA9E-06F9EC516651}">
      <dsp:nvSpPr>
        <dsp:cNvPr id="0" name=""/>
        <dsp:cNvSpPr/>
      </dsp:nvSpPr>
      <dsp:spPr>
        <a:xfrm rot="17885238">
          <a:off x="1416014" y="1468533"/>
          <a:ext cx="1097895" cy="18943"/>
        </a:xfrm>
        <a:custGeom>
          <a:avLst/>
          <a:gdLst/>
          <a:ahLst/>
          <a:cxnLst/>
          <a:rect l="0" t="0" r="0" b="0"/>
          <a:pathLst>
            <a:path>
              <a:moveTo>
                <a:pt x="0" y="9471"/>
              </a:moveTo>
              <a:lnTo>
                <a:pt x="1097895" y="9471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1937514" y="1450557"/>
        <a:ext cx="54894" cy="54894"/>
      </dsp:txXfrm>
    </dsp:sp>
    <dsp:sp modelId="{B63E864C-E7CE-4555-BF83-ECDF3BF66418}">
      <dsp:nvSpPr>
        <dsp:cNvPr id="0" name=""/>
        <dsp:cNvSpPr/>
      </dsp:nvSpPr>
      <dsp:spPr>
        <a:xfrm>
          <a:off x="2223415" y="0"/>
          <a:ext cx="2315096" cy="1987412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57150" dist="38100" dir="5400000" algn="ctr" rotWithShape="0">
            <a:schemeClr val="accent1">
              <a:tint val="99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(2248,3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281624" y="58209"/>
        <a:ext cx="2198678" cy="1870994"/>
      </dsp:txXfrm>
    </dsp:sp>
    <dsp:sp modelId="{A1FB6AD0-74B1-463D-83EE-6312792242A7}">
      <dsp:nvSpPr>
        <dsp:cNvPr id="0" name=""/>
        <dsp:cNvSpPr/>
      </dsp:nvSpPr>
      <dsp:spPr>
        <a:xfrm rot="20255686">
          <a:off x="4487997" y="729178"/>
          <a:ext cx="1338331" cy="18943"/>
        </a:xfrm>
        <a:custGeom>
          <a:avLst/>
          <a:gdLst/>
          <a:ahLst/>
          <a:cxnLst/>
          <a:rect l="0" t="0" r="0" b="0"/>
          <a:pathLst>
            <a:path>
              <a:moveTo>
                <a:pt x="0" y="9471"/>
              </a:moveTo>
              <a:lnTo>
                <a:pt x="1338331" y="9471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23705" y="705192"/>
        <a:ext cx="66916" cy="66916"/>
      </dsp:txXfrm>
    </dsp:sp>
    <dsp:sp modelId="{677BEF8E-B75A-4207-B75C-A58405313C1C}">
      <dsp:nvSpPr>
        <dsp:cNvPr id="0" name=""/>
        <dsp:cNvSpPr/>
      </dsp:nvSpPr>
      <dsp:spPr>
        <a:xfrm>
          <a:off x="5775814" y="244553"/>
          <a:ext cx="3081169" cy="478081"/>
        </a:xfrm>
        <a:prstGeom prst="roundRect">
          <a:avLst>
            <a:gd name="adj" fmla="val 10000"/>
          </a:avLst>
        </a:prstGeom>
        <a:solidFill>
          <a:srgbClr val="FEFED0"/>
        </a:solidFill>
        <a:ln>
          <a:noFill/>
        </a:ln>
        <a:effectLst>
          <a:outerShdw blurRad="57150" dist="38100" dir="5400000" algn="ctr" rotWithShape="0">
            <a:schemeClr val="accent1">
              <a:tint val="7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«РАЗВИТИЕ МУНИЦИПАЛЬНОЙ СЛУЖБЫ»(10,0 тыс. рублей)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89817" y="258556"/>
        <a:ext cx="3053163" cy="450075"/>
      </dsp:txXfrm>
    </dsp:sp>
    <dsp:sp modelId="{82FF9FA2-F665-452A-A9BA-6FF1EDE8AF02}">
      <dsp:nvSpPr>
        <dsp:cNvPr id="0" name=""/>
        <dsp:cNvSpPr/>
      </dsp:nvSpPr>
      <dsp:spPr>
        <a:xfrm rot="1666646">
          <a:off x="4479321" y="1223615"/>
          <a:ext cx="1027303" cy="18943"/>
        </a:xfrm>
        <a:custGeom>
          <a:avLst/>
          <a:gdLst/>
          <a:ahLst/>
          <a:cxnLst/>
          <a:rect l="0" t="0" r="0" b="0"/>
          <a:pathLst>
            <a:path>
              <a:moveTo>
                <a:pt x="0" y="9471"/>
              </a:moveTo>
              <a:lnTo>
                <a:pt x="1027303" y="9471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4967290" y="1207405"/>
        <a:ext cx="51365" cy="51365"/>
      </dsp:txXfrm>
    </dsp:sp>
    <dsp:sp modelId="{9D06CD96-DF01-4CD7-9F5C-505CFD833302}">
      <dsp:nvSpPr>
        <dsp:cNvPr id="0" name=""/>
        <dsp:cNvSpPr/>
      </dsp:nvSpPr>
      <dsp:spPr>
        <a:xfrm>
          <a:off x="5447434" y="880417"/>
          <a:ext cx="3409549" cy="1184102"/>
        </a:xfrm>
        <a:prstGeom prst="roundRect">
          <a:avLst>
            <a:gd name="adj" fmla="val 10000"/>
          </a:avLst>
        </a:prstGeom>
        <a:solidFill>
          <a:srgbClr val="FEFED0"/>
        </a:solidFill>
        <a:ln>
          <a:noFill/>
        </a:ln>
        <a:effectLst>
          <a:outerShdw blurRad="57150" dist="38100" dir="5400000" algn="ctr" rotWithShape="0">
            <a:schemeClr val="accent1">
              <a:tint val="7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«Защита населения и территории от чрезвычайных ситуаций, обеспечение пожарной безопасности и безопасности людей на водных объектах (12,9 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482115" y="915098"/>
        <a:ext cx="3340187" cy="1114740"/>
      </dsp:txXfrm>
    </dsp:sp>
    <dsp:sp modelId="{CD2FBED0-4F43-4A23-9B7B-6BBA3F5DD1A7}">
      <dsp:nvSpPr>
        <dsp:cNvPr id="0" name=""/>
        <dsp:cNvSpPr/>
      </dsp:nvSpPr>
      <dsp:spPr>
        <a:xfrm rot="3147255">
          <a:off x="4156934" y="1758776"/>
          <a:ext cx="1953774" cy="18943"/>
        </a:xfrm>
        <a:custGeom>
          <a:avLst/>
          <a:gdLst/>
          <a:ahLst/>
          <a:cxnLst/>
          <a:rect l="0" t="0" r="0" b="0"/>
          <a:pathLst>
            <a:path>
              <a:moveTo>
                <a:pt x="0" y="9471"/>
              </a:moveTo>
              <a:lnTo>
                <a:pt x="1953774" y="9471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084977" y="1719403"/>
        <a:ext cx="97688" cy="97688"/>
      </dsp:txXfrm>
    </dsp:sp>
    <dsp:sp modelId="{04D346C5-01FF-4444-A7A0-C4205521BE65}">
      <dsp:nvSpPr>
        <dsp:cNvPr id="0" name=""/>
        <dsp:cNvSpPr/>
      </dsp:nvSpPr>
      <dsp:spPr>
        <a:xfrm>
          <a:off x="5729132" y="2229571"/>
          <a:ext cx="3127851" cy="626436"/>
        </a:xfrm>
        <a:prstGeom prst="roundRect">
          <a:avLst>
            <a:gd name="adj" fmla="val 10000"/>
          </a:avLst>
        </a:prstGeom>
        <a:solidFill>
          <a:srgbClr val="FEFED0"/>
        </a:solidFill>
        <a:ln>
          <a:noFill/>
        </a:ln>
        <a:effectLst>
          <a:outerShdw blurRad="57150" dist="38100" dir="5400000" algn="ctr" rotWithShape="0">
            <a:schemeClr val="accent1">
              <a:tint val="7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 преступности(1,0тыс.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47480" y="2247919"/>
        <a:ext cx="3091155" cy="589740"/>
      </dsp:txXfrm>
    </dsp:sp>
    <dsp:sp modelId="{2D86C80B-747A-4F4E-830A-D0E492BC47F5}">
      <dsp:nvSpPr>
        <dsp:cNvPr id="0" name=""/>
        <dsp:cNvSpPr/>
      </dsp:nvSpPr>
      <dsp:spPr>
        <a:xfrm rot="4241831">
          <a:off x="3503379" y="2443578"/>
          <a:ext cx="3092535" cy="18943"/>
        </a:xfrm>
        <a:custGeom>
          <a:avLst/>
          <a:gdLst/>
          <a:ahLst/>
          <a:cxnLst/>
          <a:rect l="0" t="0" r="0" b="0"/>
          <a:pathLst>
            <a:path>
              <a:moveTo>
                <a:pt x="0" y="9471"/>
              </a:moveTo>
              <a:lnTo>
                <a:pt x="3092535" y="9471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4972333" y="2375736"/>
        <a:ext cx="154626" cy="154626"/>
      </dsp:txXfrm>
    </dsp:sp>
    <dsp:sp modelId="{16DCF74A-043A-4059-BA15-767E0E0CAEC4}">
      <dsp:nvSpPr>
        <dsp:cNvPr id="0" name=""/>
        <dsp:cNvSpPr/>
      </dsp:nvSpPr>
      <dsp:spPr>
        <a:xfrm>
          <a:off x="5560782" y="3645737"/>
          <a:ext cx="3296201" cy="533312"/>
        </a:xfrm>
        <a:prstGeom prst="roundRect">
          <a:avLst>
            <a:gd name="adj" fmla="val 10000"/>
          </a:avLst>
        </a:prstGeom>
        <a:solidFill>
          <a:srgbClr val="FEFED0"/>
        </a:solidFill>
        <a:ln>
          <a:noFill/>
        </a:ln>
        <a:effectLst>
          <a:outerShdw blurRad="57150" dist="38100" dir="5400000" algn="ctr" rotWithShape="0">
            <a:schemeClr val="accent1">
              <a:tint val="7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Культура Ермаковского поселения(1740,7тыс.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576402" y="3661357"/>
        <a:ext cx="3264961" cy="502072"/>
      </dsp:txXfrm>
    </dsp:sp>
    <dsp:sp modelId="{9FC78266-470C-4C89-963C-B82E522FE349}">
      <dsp:nvSpPr>
        <dsp:cNvPr id="0" name=""/>
        <dsp:cNvSpPr/>
      </dsp:nvSpPr>
      <dsp:spPr>
        <a:xfrm rot="3924737">
          <a:off x="1347287" y="2512244"/>
          <a:ext cx="1230389" cy="18943"/>
        </a:xfrm>
        <a:custGeom>
          <a:avLst/>
          <a:gdLst/>
          <a:ahLst/>
          <a:cxnLst/>
          <a:rect l="0" t="0" r="0" b="0"/>
          <a:pathLst>
            <a:path>
              <a:moveTo>
                <a:pt x="0" y="9471"/>
              </a:moveTo>
              <a:lnTo>
                <a:pt x="1230389" y="9471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1931722" y="2490956"/>
        <a:ext cx="61519" cy="61519"/>
      </dsp:txXfrm>
    </dsp:sp>
    <dsp:sp modelId="{427C4B16-7527-4090-97B8-5E1FCFA72225}">
      <dsp:nvSpPr>
        <dsp:cNvPr id="0" name=""/>
        <dsp:cNvSpPr/>
      </dsp:nvSpPr>
      <dsp:spPr>
        <a:xfrm>
          <a:off x="2218456" y="2532301"/>
          <a:ext cx="2345288" cy="1097654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57150" dist="38100" dir="5400000" algn="ctr" rotWithShape="0">
            <a:schemeClr val="accent1">
              <a:tint val="99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(3850,1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250605" y="2564450"/>
        <a:ext cx="2280990" cy="1033356"/>
      </dsp:txXfrm>
    </dsp:sp>
    <dsp:sp modelId="{76ADBFC7-16CB-466C-BC32-9534CE07DAF0}">
      <dsp:nvSpPr>
        <dsp:cNvPr id="0" name=""/>
        <dsp:cNvSpPr/>
      </dsp:nvSpPr>
      <dsp:spPr>
        <a:xfrm flipV="1">
          <a:off x="5761264" y="2671968"/>
          <a:ext cx="3095719" cy="817417"/>
        </a:xfrm>
        <a:prstGeom prst="roundRect">
          <a:avLst>
            <a:gd name="adj" fmla="val 10000"/>
          </a:avLst>
        </a:prstGeom>
        <a:solidFill>
          <a:srgbClr val="FEFED0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57150" dist="38100" dir="5400000" algn="ctr" rotWithShape="0">
            <a:schemeClr val="accent1">
              <a:shade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Благоустройство территории Ермаковского сельского поселения(463,7 тыс. рублей)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10800000">
        <a:off x="5785205" y="2695909"/>
        <a:ext cx="3047837" cy="769535"/>
      </dsp:txXfrm>
    </dsp:sp>
    <dsp:sp modelId="{6BF29830-075C-42AF-9040-B4471F241E00}">
      <dsp:nvSpPr>
        <dsp:cNvPr id="0" name=""/>
        <dsp:cNvSpPr/>
      </dsp:nvSpPr>
      <dsp:spPr>
        <a:xfrm>
          <a:off x="5819175" y="4693326"/>
          <a:ext cx="3037808" cy="650626"/>
        </a:xfrm>
        <a:prstGeom prst="roundRect">
          <a:avLst>
            <a:gd name="adj" fmla="val 10000"/>
          </a:avLst>
        </a:prstGeom>
        <a:solidFill>
          <a:srgbClr val="FEFED0"/>
        </a:solidFill>
        <a:ln>
          <a:noFill/>
        </a:ln>
        <a:effectLst>
          <a:outerShdw blurRad="57150" dist="38100" dir="5400000" algn="ctr" rotWithShape="0">
            <a:schemeClr val="accent1">
              <a:shade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</a:t>
          </a:r>
          <a:r>
            <a:rPr lang="ru-RU" sz="1200" b="1" kern="1200" smtClean="0">
              <a:solidFill>
                <a:schemeClr val="accent6">
                  <a:lumMod val="50000"/>
                </a:schemeClr>
              </a:solidFill>
            </a:rPr>
            <a:t>физической культуры и спорта (20,0 тыс.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38231" y="4712382"/>
        <a:ext cx="2999696" cy="6125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0" y="111520"/>
          <a:ext cx="433853" cy="3782375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57150" dist="38100" dir="5400000" algn="ctr" rotWithShape="0">
            <a:schemeClr val="accent1">
              <a:shade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wordArtVert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2707" y="124227"/>
        <a:ext cx="408439" cy="3756961"/>
      </dsp:txXfrm>
    </dsp:sp>
    <dsp:sp modelId="{6F65CA74-76C5-4548-81A8-CE5F70D3A6EF}">
      <dsp:nvSpPr>
        <dsp:cNvPr id="0" name=""/>
        <dsp:cNvSpPr/>
      </dsp:nvSpPr>
      <dsp:spPr>
        <a:xfrm rot="156542">
          <a:off x="433665" y="2001772"/>
          <a:ext cx="363458" cy="18417"/>
        </a:xfrm>
        <a:custGeom>
          <a:avLst/>
          <a:gdLst/>
          <a:ahLst/>
          <a:cxnLst/>
          <a:rect l="0" t="0" r="0" b="0"/>
          <a:pathLst>
            <a:path>
              <a:moveTo>
                <a:pt x="0" y="9208"/>
              </a:moveTo>
              <a:lnTo>
                <a:pt x="363458" y="9208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606308" y="2001894"/>
        <a:ext cx="18172" cy="18172"/>
      </dsp:txXfrm>
    </dsp:sp>
    <dsp:sp modelId="{C4D6B5FC-21FE-4411-9C7D-AF7FAF48762D}">
      <dsp:nvSpPr>
        <dsp:cNvPr id="0" name=""/>
        <dsp:cNvSpPr/>
      </dsp:nvSpPr>
      <dsp:spPr>
        <a:xfrm>
          <a:off x="796935" y="111520"/>
          <a:ext cx="1095338" cy="3815464"/>
        </a:xfrm>
        <a:prstGeom prst="roundRect">
          <a:avLst>
            <a:gd name="adj" fmla="val 10000"/>
          </a:avLst>
        </a:prstGeom>
        <a:solidFill>
          <a:srgbClr val="FA6AA1"/>
        </a:solidFill>
        <a:ln>
          <a:noFill/>
        </a:ln>
        <a:effectLst>
          <a:outerShdw blurRad="57150" dist="38100" dir="5400000" algn="ctr" rotWithShape="0">
            <a:schemeClr val="accent1">
              <a:shade val="8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829016" y="143601"/>
        <a:ext cx="1031176" cy="3751302"/>
      </dsp:txXfrm>
    </dsp:sp>
    <dsp:sp modelId="{96D8EE2C-5FAE-4D66-BA9E-06F9EC516651}">
      <dsp:nvSpPr>
        <dsp:cNvPr id="0" name=""/>
        <dsp:cNvSpPr/>
      </dsp:nvSpPr>
      <dsp:spPr>
        <a:xfrm rot="17763703">
          <a:off x="1571621" y="1496278"/>
          <a:ext cx="1143836" cy="18417"/>
        </a:xfrm>
        <a:custGeom>
          <a:avLst/>
          <a:gdLst/>
          <a:ahLst/>
          <a:cxnLst/>
          <a:rect l="0" t="0" r="0" b="0"/>
          <a:pathLst>
            <a:path>
              <a:moveTo>
                <a:pt x="0" y="9208"/>
              </a:moveTo>
              <a:lnTo>
                <a:pt x="1143836" y="9208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114943" y="1476891"/>
        <a:ext cx="57191" cy="57191"/>
      </dsp:txXfrm>
    </dsp:sp>
    <dsp:sp modelId="{B63E864C-E7CE-4555-BF83-ECDF3BF66418}">
      <dsp:nvSpPr>
        <dsp:cNvPr id="0" name=""/>
        <dsp:cNvSpPr/>
      </dsp:nvSpPr>
      <dsp:spPr>
        <a:xfrm>
          <a:off x="2394805" y="25649"/>
          <a:ext cx="2250713" cy="1932142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57150" dist="38100" dir="5400000" algn="ctr" rotWithShape="0">
            <a:schemeClr val="accent1">
              <a:tint val="99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547,7 млн.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451396" y="82240"/>
        <a:ext cx="2137531" cy="1818960"/>
      </dsp:txXfrm>
    </dsp:sp>
    <dsp:sp modelId="{A1FB6AD0-74B1-463D-83EE-6312792242A7}">
      <dsp:nvSpPr>
        <dsp:cNvPr id="0" name=""/>
        <dsp:cNvSpPr/>
      </dsp:nvSpPr>
      <dsp:spPr>
        <a:xfrm rot="20546240">
          <a:off x="4618216" y="805767"/>
          <a:ext cx="1171473" cy="18417"/>
        </a:xfrm>
        <a:custGeom>
          <a:avLst/>
          <a:gdLst/>
          <a:ahLst/>
          <a:cxnLst/>
          <a:rect l="0" t="0" r="0" b="0"/>
          <a:pathLst>
            <a:path>
              <a:moveTo>
                <a:pt x="0" y="9208"/>
              </a:moveTo>
              <a:lnTo>
                <a:pt x="1171473" y="9208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74666" y="785688"/>
        <a:ext cx="58573" cy="58573"/>
      </dsp:txXfrm>
    </dsp:sp>
    <dsp:sp modelId="{677BEF8E-B75A-4207-B75C-A58405313C1C}">
      <dsp:nvSpPr>
        <dsp:cNvPr id="0" name=""/>
        <dsp:cNvSpPr/>
      </dsp:nvSpPr>
      <dsp:spPr>
        <a:xfrm>
          <a:off x="5762386" y="238972"/>
          <a:ext cx="3094597" cy="798516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7150" dist="38100" dir="5400000" algn="ctr" rotWithShape="0">
            <a:schemeClr val="accent1">
              <a:tint val="7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Управление муниципальным имуществом и земельными ресурсами на территории Омутнинского района Кировской области(34,0 млн. рублей)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85774" y="262360"/>
        <a:ext cx="3047821" cy="751740"/>
      </dsp:txXfrm>
    </dsp:sp>
    <dsp:sp modelId="{82FF9FA2-F665-452A-A9BA-6FF1EDE8AF02}">
      <dsp:nvSpPr>
        <dsp:cNvPr id="0" name=""/>
        <dsp:cNvSpPr/>
      </dsp:nvSpPr>
      <dsp:spPr>
        <a:xfrm rot="1373560">
          <a:off x="4594658" y="1233706"/>
          <a:ext cx="1291464" cy="18417"/>
        </a:xfrm>
        <a:custGeom>
          <a:avLst/>
          <a:gdLst/>
          <a:ahLst/>
          <a:cxnLst/>
          <a:rect l="0" t="0" r="0" b="0"/>
          <a:pathLst>
            <a:path>
              <a:moveTo>
                <a:pt x="0" y="9208"/>
              </a:moveTo>
              <a:lnTo>
                <a:pt x="1291464" y="9208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08103" y="1210628"/>
        <a:ext cx="64573" cy="64573"/>
      </dsp:txXfrm>
    </dsp:sp>
    <dsp:sp modelId="{9D06CD96-DF01-4CD7-9F5C-505CFD833302}">
      <dsp:nvSpPr>
        <dsp:cNvPr id="0" name=""/>
        <dsp:cNvSpPr/>
      </dsp:nvSpPr>
      <dsp:spPr>
        <a:xfrm>
          <a:off x="5835261" y="1190882"/>
          <a:ext cx="3021722" cy="606451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7150" dist="38100" dir="5400000" algn="ctr" rotWithShape="0">
            <a:schemeClr val="accent1">
              <a:tint val="7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образования Омутнинского района Кировской области (371,7 млн.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53023" y="1208644"/>
        <a:ext cx="2986198" cy="570927"/>
      </dsp:txXfrm>
    </dsp:sp>
    <dsp:sp modelId="{CD2FBED0-4F43-4A23-9B7B-6BBA3F5DD1A7}">
      <dsp:nvSpPr>
        <dsp:cNvPr id="0" name=""/>
        <dsp:cNvSpPr/>
      </dsp:nvSpPr>
      <dsp:spPr>
        <a:xfrm rot="2840721">
          <a:off x="4367007" y="1617803"/>
          <a:ext cx="1727622" cy="18417"/>
        </a:xfrm>
        <a:custGeom>
          <a:avLst/>
          <a:gdLst/>
          <a:ahLst/>
          <a:cxnLst/>
          <a:rect l="0" t="0" r="0" b="0"/>
          <a:pathLst>
            <a:path>
              <a:moveTo>
                <a:pt x="0" y="9208"/>
              </a:moveTo>
              <a:lnTo>
                <a:pt x="1727622" y="9208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87627" y="1583821"/>
        <a:ext cx="86381" cy="86381"/>
      </dsp:txXfrm>
    </dsp:sp>
    <dsp:sp modelId="{04D346C5-01FF-4444-A7A0-C4205521BE65}">
      <dsp:nvSpPr>
        <dsp:cNvPr id="0" name=""/>
        <dsp:cNvSpPr/>
      </dsp:nvSpPr>
      <dsp:spPr>
        <a:xfrm>
          <a:off x="5816117" y="1957795"/>
          <a:ext cx="3040866" cy="609014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7150" dist="38100" dir="5400000" algn="ctr" rotWithShape="0">
            <a:schemeClr val="accent1">
              <a:tint val="7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культуры Омутнинского района Кировской области (52,9 млн.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33954" y="1975632"/>
        <a:ext cx="3005192" cy="573340"/>
      </dsp:txXfrm>
    </dsp:sp>
    <dsp:sp modelId="{2D86C80B-747A-4F4E-830A-D0E492BC47F5}">
      <dsp:nvSpPr>
        <dsp:cNvPr id="0" name=""/>
        <dsp:cNvSpPr/>
      </dsp:nvSpPr>
      <dsp:spPr>
        <a:xfrm rot="4116262">
          <a:off x="3571180" y="2557304"/>
          <a:ext cx="3382707" cy="18417"/>
        </a:xfrm>
        <a:custGeom>
          <a:avLst/>
          <a:gdLst/>
          <a:ahLst/>
          <a:cxnLst/>
          <a:rect l="0" t="0" r="0" b="0"/>
          <a:pathLst>
            <a:path>
              <a:moveTo>
                <a:pt x="0" y="9208"/>
              </a:moveTo>
              <a:lnTo>
                <a:pt x="3382707" y="9208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77966" y="2481944"/>
        <a:ext cx="169135" cy="169135"/>
      </dsp:txXfrm>
    </dsp:sp>
    <dsp:sp modelId="{16DCF74A-043A-4059-BA15-767E0E0CAEC4}">
      <dsp:nvSpPr>
        <dsp:cNvPr id="0" name=""/>
        <dsp:cNvSpPr/>
      </dsp:nvSpPr>
      <dsp:spPr>
        <a:xfrm>
          <a:off x="5879549" y="3665855"/>
          <a:ext cx="2977434" cy="95089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7150" dist="38100" dir="5400000" algn="ctr" rotWithShape="0">
            <a:schemeClr val="accent1">
              <a:tint val="7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Управление муниципальными финансами и регулирование межбюджетных отношений в Омутнинском районе Кировской области (53,4 млн.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07400" y="3693706"/>
        <a:ext cx="2921732" cy="895195"/>
      </dsp:txXfrm>
    </dsp:sp>
    <dsp:sp modelId="{9FC78266-470C-4C89-963C-B82E522FE349}">
      <dsp:nvSpPr>
        <dsp:cNvPr id="0" name=""/>
        <dsp:cNvSpPr/>
      </dsp:nvSpPr>
      <dsp:spPr>
        <a:xfrm rot="3925228">
          <a:off x="1542855" y="2554105"/>
          <a:ext cx="1196546" cy="18417"/>
        </a:xfrm>
        <a:custGeom>
          <a:avLst/>
          <a:gdLst/>
          <a:ahLst/>
          <a:cxnLst/>
          <a:rect l="0" t="0" r="0" b="0"/>
          <a:pathLst>
            <a:path>
              <a:moveTo>
                <a:pt x="0" y="9208"/>
              </a:moveTo>
              <a:lnTo>
                <a:pt x="1196546" y="9208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111215" y="2533399"/>
        <a:ext cx="59827" cy="59827"/>
      </dsp:txXfrm>
    </dsp:sp>
    <dsp:sp modelId="{427C4B16-7527-4090-97B8-5E1FCFA72225}">
      <dsp:nvSpPr>
        <dsp:cNvPr id="0" name=""/>
        <dsp:cNvSpPr/>
      </dsp:nvSpPr>
      <dsp:spPr>
        <a:xfrm>
          <a:off x="2389984" y="2573809"/>
          <a:ext cx="2280066" cy="106712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57150" dist="38100" dir="5400000" algn="ctr" rotWithShape="0">
            <a:schemeClr val="accent1">
              <a:tint val="99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0,7 млн.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421239" y="2605064"/>
        <a:ext cx="2217556" cy="1004618"/>
      </dsp:txXfrm>
    </dsp:sp>
    <dsp:sp modelId="{76ADBFC7-16CB-466C-BC32-9534CE07DAF0}">
      <dsp:nvSpPr>
        <dsp:cNvPr id="0" name=""/>
        <dsp:cNvSpPr/>
      </dsp:nvSpPr>
      <dsp:spPr>
        <a:xfrm>
          <a:off x="5875058" y="2709592"/>
          <a:ext cx="2981925" cy="841738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57150" dist="38100" dir="5400000" algn="ctr" rotWithShape="0">
            <a:schemeClr val="accent1">
              <a:shade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спорта, реализация молодежной политики Омутнинского района Кировской области (16,5 млн. рублей)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99712" y="2734246"/>
        <a:ext cx="2932617" cy="792430"/>
      </dsp:txXfrm>
    </dsp:sp>
    <dsp:sp modelId="{6BF29830-075C-42AF-9040-B4471F241E00}">
      <dsp:nvSpPr>
        <dsp:cNvPr id="0" name=""/>
        <dsp:cNvSpPr/>
      </dsp:nvSpPr>
      <dsp:spPr>
        <a:xfrm>
          <a:off x="5903656" y="4721788"/>
          <a:ext cx="2953327" cy="632532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7150" dist="38100" dir="5400000" algn="ctr" rotWithShape="0">
            <a:schemeClr val="accent1">
              <a:shade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муниципального управления Омутнинского района Кировской области (19,2 млн.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22182" y="4740314"/>
        <a:ext cx="2916275" cy="595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0.6056</cdr:x>
      <cdr:y>0.49639</cdr:y>
    </cdr:from>
    <cdr:to>
      <cdr:x>0.92865</cdr:x>
      <cdr:y>0.63059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954" y="915345"/>
          <a:ext cx="586754" cy="2474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/>
            <a:t>55,5%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0.09227</cdr:x>
      <cdr:y>0.56349</cdr:y>
    </cdr:from>
    <cdr:to>
      <cdr:x>0.40944</cdr:x>
      <cdr:y>0.6876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7599" y="1039084"/>
          <a:ext cx="576060" cy="228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/>
            <a:t>20,6%</a:t>
          </a:r>
          <a:endParaRPr lang="ru-RU" sz="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0.6056</cdr:x>
      <cdr:y>0.49639</cdr:y>
    </cdr:from>
    <cdr:to>
      <cdr:x>0.92865</cdr:x>
      <cdr:y>0.63059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954" y="915345"/>
          <a:ext cx="586754" cy="2474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/>
            <a:t>55,8%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0.09227</cdr:x>
      <cdr:y>0.56349</cdr:y>
    </cdr:from>
    <cdr:to>
      <cdr:x>0.40944</cdr:x>
      <cdr:y>0.6876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7599" y="1039084"/>
          <a:ext cx="576060" cy="228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/>
            <a:t>20,5%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0.22183</cdr:x>
      <cdr:y>0.86249</cdr:y>
    </cdr:from>
    <cdr:to>
      <cdr:x>0.49346</cdr:x>
      <cdr:y>0.97933</cdr:y>
    </cdr:to>
    <cdr:sp macro="" textlink="">
      <cdr:nvSpPr>
        <cdr:cNvPr id="5" name="TextBox 155"/>
        <cdr:cNvSpPr txBox="1"/>
      </cdr:nvSpPr>
      <cdr:spPr>
        <a:xfrm xmlns:a="http://schemas.openxmlformats.org/drawingml/2006/main">
          <a:off x="402908" y="1590457"/>
          <a:ext cx="493366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1,8%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0.08765</cdr:x>
      <cdr:y>0.25702</cdr:y>
    </cdr:from>
    <cdr:to>
      <cdr:x>0.38184</cdr:x>
      <cdr:y>0.37386</cdr:y>
    </cdr:to>
    <cdr:sp macro="" textlink="">
      <cdr:nvSpPr>
        <cdr:cNvPr id="6" name="TextBox 156"/>
        <cdr:cNvSpPr txBox="1"/>
      </cdr:nvSpPr>
      <cdr:spPr>
        <a:xfrm xmlns:a="http://schemas.openxmlformats.org/drawingml/2006/main">
          <a:off x="159193" y="473958"/>
          <a:ext cx="534339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12,3%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0.05346</cdr:x>
      <cdr:y>0.07594</cdr:y>
    </cdr:from>
    <cdr:to>
      <cdr:x>0.33802</cdr:x>
      <cdr:y>0.19277</cdr:y>
    </cdr:to>
    <cdr:sp macro="" textlink="">
      <cdr:nvSpPr>
        <cdr:cNvPr id="7" name="TextBox 157"/>
        <cdr:cNvSpPr txBox="1"/>
      </cdr:nvSpPr>
      <cdr:spPr>
        <a:xfrm xmlns:a="http://schemas.openxmlformats.org/drawingml/2006/main">
          <a:off x="97095" y="140031"/>
          <a:ext cx="516857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0,4%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0.21589</cdr:x>
      <cdr:y>0</cdr:y>
    </cdr:from>
    <cdr:to>
      <cdr:x>0.49395</cdr:x>
      <cdr:y>0.11683</cdr:y>
    </cdr:to>
    <cdr:sp macro="" textlink="">
      <cdr:nvSpPr>
        <cdr:cNvPr id="8" name="TextBox 159"/>
        <cdr:cNvSpPr txBox="1"/>
      </cdr:nvSpPr>
      <cdr:spPr>
        <a:xfrm xmlns:a="http://schemas.openxmlformats.org/drawingml/2006/main">
          <a:off x="392116" y="-1048486"/>
          <a:ext cx="505045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7,1%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0.41964</cdr:x>
      <cdr:y>0</cdr:y>
    </cdr:from>
    <cdr:to>
      <cdr:x>0.70127</cdr:x>
      <cdr:y>0.11683</cdr:y>
    </cdr:to>
    <cdr:sp macro="" textlink="">
      <cdr:nvSpPr>
        <cdr:cNvPr id="9" name="TextBox 158"/>
        <cdr:cNvSpPr txBox="1"/>
      </cdr:nvSpPr>
      <cdr:spPr>
        <a:xfrm xmlns:a="http://schemas.openxmlformats.org/drawingml/2006/main">
          <a:off x="762190" y="-1048486"/>
          <a:ext cx="511530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2,1%</a:t>
          </a:r>
          <a:endParaRPr lang="ru-RU" sz="8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0.6056</cdr:x>
      <cdr:y>0.49639</cdr:y>
    </cdr:from>
    <cdr:to>
      <cdr:x>0.92865</cdr:x>
      <cdr:y>0.63059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954" y="915345"/>
          <a:ext cx="586754" cy="2474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/>
            <a:t>56,0%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0.09227</cdr:x>
      <cdr:y>0.56349</cdr:y>
    </cdr:from>
    <cdr:to>
      <cdr:x>0.40944</cdr:x>
      <cdr:y>0.6876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7599" y="1039084"/>
          <a:ext cx="576060" cy="228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/>
            <a:t>20,5%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0.22837</cdr:x>
      <cdr:y>0.85524</cdr:y>
    </cdr:from>
    <cdr:to>
      <cdr:x>0.5</cdr:x>
      <cdr:y>0.97207</cdr:y>
    </cdr:to>
    <cdr:sp macro="" textlink="">
      <cdr:nvSpPr>
        <cdr:cNvPr id="5" name="TextBox 155"/>
        <cdr:cNvSpPr txBox="1"/>
      </cdr:nvSpPr>
      <cdr:spPr>
        <a:xfrm xmlns:a="http://schemas.openxmlformats.org/drawingml/2006/main">
          <a:off x="414786" y="1577081"/>
          <a:ext cx="493366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1,8%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0.0614</cdr:x>
      <cdr:y>0.28429</cdr:y>
    </cdr:from>
    <cdr:to>
      <cdr:x>0.40832</cdr:x>
      <cdr:y>0.40112</cdr:y>
    </cdr:to>
    <cdr:sp macro="" textlink="">
      <cdr:nvSpPr>
        <cdr:cNvPr id="6" name="TextBox 156"/>
        <cdr:cNvSpPr txBox="1"/>
      </cdr:nvSpPr>
      <cdr:spPr>
        <a:xfrm xmlns:a="http://schemas.openxmlformats.org/drawingml/2006/main">
          <a:off x="111529" y="524229"/>
          <a:ext cx="630110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12,5%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0.07607</cdr:x>
      <cdr:y>0.08664</cdr:y>
    </cdr:from>
    <cdr:to>
      <cdr:x>0.36064</cdr:x>
      <cdr:y>0.20347</cdr:y>
    </cdr:to>
    <cdr:sp macro="" textlink="">
      <cdr:nvSpPr>
        <cdr:cNvPr id="7" name="TextBox 157"/>
        <cdr:cNvSpPr txBox="1"/>
      </cdr:nvSpPr>
      <cdr:spPr>
        <a:xfrm xmlns:a="http://schemas.openxmlformats.org/drawingml/2006/main">
          <a:off x="138174" y="159767"/>
          <a:ext cx="516857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0,4%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0.2033</cdr:x>
      <cdr:y>0.00357</cdr:y>
    </cdr:from>
    <cdr:to>
      <cdr:x>0.48136</cdr:x>
      <cdr:y>0.1204</cdr:y>
    </cdr:to>
    <cdr:sp macro="" textlink="">
      <cdr:nvSpPr>
        <cdr:cNvPr id="8" name="TextBox 159"/>
        <cdr:cNvSpPr txBox="1"/>
      </cdr:nvSpPr>
      <cdr:spPr>
        <a:xfrm xmlns:a="http://schemas.openxmlformats.org/drawingml/2006/main">
          <a:off x="369247" y="6578"/>
          <a:ext cx="505045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6,8%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0.44761</cdr:x>
      <cdr:y>0.02755</cdr:y>
    </cdr:from>
    <cdr:to>
      <cdr:x>0.72924</cdr:x>
      <cdr:y>0.14438</cdr:y>
    </cdr:to>
    <cdr:sp macro="" textlink="">
      <cdr:nvSpPr>
        <cdr:cNvPr id="9" name="TextBox 158"/>
        <cdr:cNvSpPr txBox="1"/>
      </cdr:nvSpPr>
      <cdr:spPr>
        <a:xfrm xmlns:a="http://schemas.openxmlformats.org/drawingml/2006/main">
          <a:off x="812990" y="50800"/>
          <a:ext cx="511530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2%</a:t>
          </a:r>
          <a:endParaRPr lang="ru-RU" sz="8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0.57688</cdr:x>
      <cdr:y>0.27414</cdr:y>
    </cdr:from>
    <cdr:to>
      <cdr:x>0.89993</cdr:x>
      <cdr:y>0.40834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3971" y="505256"/>
          <a:ext cx="545421" cy="2473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/>
            <a:t>2,8%</a:t>
          </a:r>
          <a:endParaRPr lang="ru-RU" sz="8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0.3144</cdr:x>
      <cdr:y>0.64856</cdr:y>
    </cdr:from>
    <cdr:to>
      <cdr:x>0.63745</cdr:x>
      <cdr:y>0.78276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1037" y="1195950"/>
          <a:ext cx="586757" cy="247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0.51311</cdr:x>
      <cdr:y>0.17582</cdr:y>
    </cdr:from>
    <cdr:to>
      <cdr:x>0.81532</cdr:x>
      <cdr:y>0.29271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931859" y="324052"/>
          <a:ext cx="548844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2,8%</a:t>
          </a:r>
          <a:endParaRPr lang="ru-RU" sz="800" b="1" dirty="0" smtClean="0"/>
        </a:p>
      </cdr:txBody>
    </cdr:sp>
  </cdr:relSizeAnchor>
  <cdr:relSizeAnchor xmlns:cdr="http://schemas.openxmlformats.org/drawingml/2006/chartDrawing">
    <cdr:from>
      <cdr:x>0.28203</cdr:x>
      <cdr:y>0.01143</cdr:y>
    </cdr:from>
    <cdr:to>
      <cdr:x>0.58424</cdr:x>
      <cdr:y>0.12827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12244" y="21083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0.3144</cdr:x>
      <cdr:y>0.64856</cdr:y>
    </cdr:from>
    <cdr:to>
      <cdr:x>0.63745</cdr:x>
      <cdr:y>0.78276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1037" y="1195950"/>
          <a:ext cx="586757" cy="247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0.51311</cdr:x>
      <cdr:y>0.17582</cdr:y>
    </cdr:from>
    <cdr:to>
      <cdr:x>0.81532</cdr:x>
      <cdr:y>0.29266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931964" y="324221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2,7%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0.64364</cdr:x>
      <cdr:y>0.38463</cdr:y>
    </cdr:from>
    <cdr:to>
      <cdr:x>0.94586</cdr:x>
      <cdr:y>0.50147</cdr:y>
    </cdr:to>
    <cdr:sp macro="" textlink="">
      <cdr:nvSpPr>
        <cdr:cNvPr id="4" name="TextBox 158"/>
        <cdr:cNvSpPr txBox="1"/>
      </cdr:nvSpPr>
      <cdr:spPr>
        <a:xfrm xmlns:a="http://schemas.openxmlformats.org/drawingml/2006/main">
          <a:off x="1169054" y="709269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0.28203</cdr:x>
      <cdr:y>0.01143</cdr:y>
    </cdr:from>
    <cdr:to>
      <cdr:x>0.58424</cdr:x>
      <cdr:y>0.12827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12244" y="21083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0.06768</cdr:x>
      <cdr:y>0.67073</cdr:y>
    </cdr:from>
    <cdr:to>
      <cdr:x>0.29877</cdr:x>
      <cdr:y>0.74921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1560" y="3960440"/>
          <a:ext cx="2088232" cy="4634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634,5 тыс. 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рублей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0.35455</cdr:x>
      <cdr:y>0.67073</cdr:y>
    </cdr:from>
    <cdr:to>
      <cdr:x>0.58563</cdr:x>
      <cdr:y>0.74921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203848" y="3960440"/>
          <a:ext cx="2088232" cy="4634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173,5тыс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рублей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0.65735</cdr:x>
      <cdr:y>0.67073</cdr:y>
    </cdr:from>
    <cdr:to>
      <cdr:x>0.88844</cdr:x>
      <cdr:y>0.74921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940152" y="3960440"/>
          <a:ext cx="2088232" cy="4634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173,5тыс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рублей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0D38D4-EC78-4B33-8D0D-A6EE4DDC3B76}" type="datetimeFigureOut">
              <a:rPr lang="ru-RU"/>
              <a:pPr>
                <a:defRPr/>
              </a:pPr>
              <a:t>09.01.2017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0F29F30-1EC8-4F0A-949E-C9B0E5F784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61401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36C8CEE-DB98-4DCC-8DC6-DD37AD88D5E5}" type="slidenum">
              <a:rPr lang="ru-RU" altLang="ru-RU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195F755-77D9-43C0-A8D9-BE08F0518C7D}" type="slidenum">
              <a:rPr lang="ru-RU" smtClean="0"/>
              <a:pPr eaLnBrk="1" hangingPunct="1"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2EEFE9-C120-46AA-B34F-9583430F8E18}" type="slidenum">
              <a:rPr lang="ru-RU" smtClean="0"/>
              <a:pPr eaLnBrk="1" hangingPunct="1"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D7CDCC4-D591-4520-A73D-276C0A7BD5E1}" type="slidenum">
              <a:rPr lang="ru-RU" smtClean="0"/>
              <a:pPr eaLnBrk="1" hangingPunct="1"/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4B424-F2A6-4D96-B7D2-576C1A7106B2}" type="datetimeFigureOut">
              <a:rPr lang="ru-RU"/>
              <a:pPr>
                <a:defRPr/>
              </a:pPr>
              <a:t>09.01.2017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1A58211C-2BBE-44CC-BF4B-C6FB066634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622353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AC5EF-D0FB-46B0-9CB3-B931E2E9E0F6}" type="datetimeFigureOut">
              <a:rPr lang="ru-RU"/>
              <a:pPr>
                <a:defRPr/>
              </a:pPr>
              <a:t>09.01.2017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9042F-476B-422C-AB2F-4EBFD70F54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9760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CEE95-7934-4CC2-8DD4-41E998154692}" type="datetimeFigureOut">
              <a:rPr lang="ru-RU"/>
              <a:pPr>
                <a:defRPr/>
              </a:pPr>
              <a:t>09.01.2017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B12E6-41F1-47E9-B4B9-E5FBCDCB2F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96797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79514" y="2564841"/>
            <a:ext cx="3600450" cy="410464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1528D-948F-4802-9955-CEB2091971F1}" type="datetimeFigureOut">
              <a:rPr lang="en-US"/>
              <a:pPr>
                <a:defRPr/>
              </a:pPr>
              <a:t>1/9/2017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lnSpc>
                <a:spcPts val="1238"/>
              </a:lnSpc>
              <a:defRPr b="1" smtClean="0">
                <a:solidFill>
                  <a:srgbClr val="888888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C15B30A9-70F4-4417-826D-2F059C193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771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F326C-7F65-48FD-B292-B4F62C27818C}" type="datetimeFigureOut">
              <a:rPr lang="ru-RU"/>
              <a:pPr>
                <a:defRPr/>
              </a:pPr>
              <a:t>09.01.2017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F189D-CF5E-4C40-92CA-D683D16B8F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3059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63437-407F-4E3E-A577-7730302CF8CD}" type="datetimeFigureOut">
              <a:rPr lang="ru-RU"/>
              <a:pPr>
                <a:defRPr/>
              </a:pPr>
              <a:t>09.01.2017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8CF689BF-5285-4C72-9A0F-B0058C8D67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777120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F9564-3AC5-4FC4-AA7E-8E75923DC10B}" type="datetimeFigureOut">
              <a:rPr lang="ru-RU"/>
              <a:pPr>
                <a:defRPr/>
              </a:pPr>
              <a:t>09.01.2017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B8251-E9B3-4785-9E5D-0C1A3565D0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5438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573CE-03F0-49B5-A5A1-10EC2E79AAE8}" type="datetimeFigureOut">
              <a:rPr lang="ru-RU"/>
              <a:pPr>
                <a:defRPr/>
              </a:pPr>
              <a:t>09.01.2017</a:t>
            </a:fld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9EBA8-A759-4847-83CE-0536D9479B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78894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0F1E1-A982-4CDC-A088-6EB697DAADC6}" type="datetimeFigureOut">
              <a:rPr lang="ru-RU"/>
              <a:pPr>
                <a:defRPr/>
              </a:pPr>
              <a:t>09.01.2017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739FC-2212-4E0C-9060-2842305942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95022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D7A47-4C25-42ED-8389-CEF99B745A8D}" type="datetimeFigureOut">
              <a:rPr lang="ru-RU"/>
              <a:pPr>
                <a:defRPr/>
              </a:pPr>
              <a:t>09.01.2017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C6387-D2DA-4AFA-AF36-ADD621570A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60145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4D935-C0DD-44EF-BDB4-9160CF0A053C}" type="datetimeFigureOut">
              <a:rPr lang="ru-RU"/>
              <a:pPr>
                <a:defRPr/>
              </a:pPr>
              <a:t>09.01.2017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8EFFE-0769-450C-BA79-3BCB8D7A74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9154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C048A-FA02-4FD8-AB84-9BEDA24BB9BF}" type="datetimeFigureOut">
              <a:rPr lang="ru-RU"/>
              <a:pPr>
                <a:defRPr/>
              </a:pPr>
              <a:t>09.01.2017</a:t>
            </a:fld>
            <a:endParaRPr lang="ru-RU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4C27DB31-E5ED-4E8A-8445-80085BA99A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8507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D31A51B-C28C-40FF-B8CE-636122E1482E}" type="datetimeFigureOut">
              <a:rPr lang="ru-RU"/>
              <a:pPr>
                <a:defRPr/>
              </a:pPr>
              <a:t>09.01.2017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BBA6E89D-535F-4BD8-B4D9-0BF8E4A8D9D1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39" r:id="rId2"/>
    <p:sldLayoutId id="2147484048" r:id="rId3"/>
    <p:sldLayoutId id="2147484040" r:id="rId4"/>
    <p:sldLayoutId id="2147484041" r:id="rId5"/>
    <p:sldLayoutId id="2147484042" r:id="rId6"/>
    <p:sldLayoutId id="2147484043" r:id="rId7"/>
    <p:sldLayoutId id="2147484044" r:id="rId8"/>
    <p:sldLayoutId id="2147484049" r:id="rId9"/>
    <p:sldLayoutId id="2147484045" r:id="rId10"/>
    <p:sldLayoutId id="2147484046" r:id="rId11"/>
    <p:sldLayoutId id="214748405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11" Type="http://schemas.openxmlformats.org/officeDocument/2006/relationships/image" Target="../media/image13.pn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9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image" Target="../media/image19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5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367458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Ермаковское сельское поселение</a:t>
            </a:r>
            <a:endParaRPr lang="ru-RU" sz="3600" i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88" y="1143000"/>
            <a:ext cx="8501062" cy="235743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2060"/>
                </a:solidFill>
              </a:rPr>
              <a:t>«Бюджет </a:t>
            </a:r>
            <a:r>
              <a:rPr lang="ru-RU" sz="4000" b="1" dirty="0">
                <a:solidFill>
                  <a:srgbClr val="002060"/>
                </a:solidFill>
              </a:rPr>
              <a:t>Ермаковского сельского поселения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на </a:t>
            </a:r>
            <a:r>
              <a:rPr lang="ru-RU" sz="4000" b="1" dirty="0" smtClean="0">
                <a:solidFill>
                  <a:srgbClr val="002060"/>
                </a:solidFill>
              </a:rPr>
              <a:t>2017 год и на плановый период 2018 и 2019 годов»</a:t>
            </a:r>
            <a:endParaRPr lang="ru-RU" sz="4000" b="1" dirty="0">
              <a:solidFill>
                <a:srgbClr val="002060"/>
              </a:solidFill>
            </a:endParaRPr>
          </a:p>
        </p:txBody>
      </p:sp>
      <p:pic>
        <p:nvPicPr>
          <p:cNvPr id="6148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692275" y="3563938"/>
            <a:ext cx="5681663" cy="32654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038225"/>
            <a:ext cx="9144000" cy="5819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6627" name="Скругленный прямоугольник 1"/>
          <p:cNvGrpSpPr>
            <a:grpSpLocks/>
          </p:cNvGrpSpPr>
          <p:nvPr/>
        </p:nvGrpSpPr>
        <p:grpSpPr bwMode="auto">
          <a:xfrm>
            <a:off x="122238" y="85725"/>
            <a:ext cx="8948737" cy="1127125"/>
            <a:chOff x="77" y="54"/>
            <a:chExt cx="5637" cy="710"/>
          </a:xfrm>
        </p:grpSpPr>
        <p:pic>
          <p:nvPicPr>
            <p:cNvPr id="26632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" y="54"/>
              <a:ext cx="5637" cy="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3" name="Text Box 4"/>
            <p:cNvSpPr txBox="1">
              <a:spLocks noChangeArrowheads="1"/>
            </p:cNvSpPr>
            <p:nvPr/>
          </p:nvSpPr>
          <p:spPr bwMode="auto">
            <a:xfrm>
              <a:off x="142" y="102"/>
              <a:ext cx="547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Расходы бюджета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Ермаковского сельского поселения </a:t>
              </a:r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по программному принципу на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2017 год</a:t>
              </a:r>
              <a:endParaRPr lang="ru-RU" sz="2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2981505711"/>
              </p:ext>
            </p:extLst>
          </p:nvPr>
        </p:nvGraphicFramePr>
        <p:xfrm>
          <a:off x="240854" y="1097633"/>
          <a:ext cx="8856984" cy="576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859338" y="2060575"/>
            <a:ext cx="1225550" cy="20891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859338" y="2060575"/>
            <a:ext cx="1225550" cy="40322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6246765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8675" name="Скругленный прямоугольник 1"/>
          <p:cNvGrpSpPr>
            <a:grpSpLocks/>
          </p:cNvGrpSpPr>
          <p:nvPr/>
        </p:nvGrpSpPr>
        <p:grpSpPr bwMode="auto">
          <a:xfrm>
            <a:off x="-60325" y="-103188"/>
            <a:ext cx="9264650" cy="1292226"/>
            <a:chOff x="-38" y="-65"/>
            <a:chExt cx="5836" cy="814"/>
          </a:xfrm>
        </p:grpSpPr>
        <p:pic>
          <p:nvPicPr>
            <p:cNvPr id="28679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0" name="Text Box 4"/>
            <p:cNvSpPr txBox="1">
              <a:spLocks noChangeArrowheads="1"/>
            </p:cNvSpPr>
            <p:nvPr/>
          </p:nvSpPr>
          <p:spPr bwMode="auto">
            <a:xfrm>
              <a:off x="28" y="28"/>
              <a:ext cx="5704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800" b="1">
                  <a:latin typeface="Constantia" pitchFamily="18" charset="0"/>
                </a:rPr>
                <a:t>Расходы бюджета  Ермаковского сельского поселения по программному принципу</a:t>
              </a:r>
              <a:r>
                <a:rPr lang="ru-RU" sz="2800" b="1">
                  <a:latin typeface="Arial" charset="0"/>
                </a:rPr>
                <a:t> </a:t>
              </a:r>
              <a:r>
                <a:rPr lang="ru-RU" sz="2800" b="1">
                  <a:latin typeface="Times New Roman" pitchFamily="18" charset="0"/>
                </a:rPr>
                <a:t>на 2018 год</a:t>
              </a:r>
              <a:endParaRPr lang="ru-RU" sz="2800" b="1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/>
        </p:nvGraphicFramePr>
        <p:xfrm>
          <a:off x="247204" y="1054770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859338" y="2060575"/>
            <a:ext cx="1225550" cy="20891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859338" y="2060575"/>
            <a:ext cx="1225550" cy="40322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2634990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9699" name="Скругленный прямоугольник 1"/>
          <p:cNvGrpSpPr>
            <a:grpSpLocks/>
          </p:cNvGrpSpPr>
          <p:nvPr/>
        </p:nvGrpSpPr>
        <p:grpSpPr bwMode="auto">
          <a:xfrm>
            <a:off x="-60325" y="-103188"/>
            <a:ext cx="9264650" cy="1292226"/>
            <a:chOff x="-38" y="-65"/>
            <a:chExt cx="5836" cy="814"/>
          </a:xfrm>
        </p:grpSpPr>
        <p:pic>
          <p:nvPicPr>
            <p:cNvPr id="29703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4" name="Text Box 4"/>
            <p:cNvSpPr txBox="1">
              <a:spLocks noChangeArrowheads="1"/>
            </p:cNvSpPr>
            <p:nvPr/>
          </p:nvSpPr>
          <p:spPr bwMode="auto">
            <a:xfrm>
              <a:off x="28" y="28"/>
              <a:ext cx="5704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800" b="1" dirty="0">
                  <a:latin typeface="Constantia" pitchFamily="18" charset="0"/>
                </a:rPr>
                <a:t>Расходы бюджета </a:t>
              </a:r>
              <a:r>
                <a:rPr lang="ru-RU" sz="2800" b="1" dirty="0" smtClean="0">
                  <a:latin typeface="Constantia" pitchFamily="18" charset="0"/>
                </a:rPr>
                <a:t>Ермаковского поселения по </a:t>
              </a:r>
              <a:r>
                <a:rPr lang="ru-RU" sz="2800" b="1" dirty="0">
                  <a:latin typeface="Constantia" pitchFamily="18" charset="0"/>
                </a:rPr>
                <a:t>программному принципу</a:t>
              </a:r>
              <a:r>
                <a:rPr lang="ru-RU" sz="2800" b="1" dirty="0">
                  <a:latin typeface="Arial" charset="0"/>
                </a:rPr>
                <a:t> </a:t>
              </a:r>
              <a:r>
                <a:rPr lang="ru-RU" sz="2800" b="1" dirty="0">
                  <a:latin typeface="Times New Roman" pitchFamily="18" charset="0"/>
                </a:rPr>
                <a:t>на 2019 год</a:t>
              </a:r>
              <a:endParaRPr lang="ru-RU" sz="2800" b="1" dirty="0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/>
        </p:nvGraphicFramePr>
        <p:xfrm>
          <a:off x="247204" y="1054770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859338" y="2060575"/>
            <a:ext cx="1225550" cy="20891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859338" y="2060575"/>
            <a:ext cx="1225550" cy="40322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02648894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052513"/>
            <a:ext cx="9144000" cy="58054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65175"/>
          </a:xfrm>
          <a:noFill/>
        </p:spPr>
        <p:txBody>
          <a:bodyPr anchor="ctr"/>
          <a:lstStyle/>
          <a:p>
            <a:pPr algn="ctr" eaLnBrk="1" hangingPunct="1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предоставляемые бюджетам поселений,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</a:t>
            </a:r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53906977"/>
              </p:ext>
            </p:extLst>
          </p:nvPr>
        </p:nvGraphicFramePr>
        <p:xfrm>
          <a:off x="0" y="836613"/>
          <a:ext cx="9036050" cy="590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4753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01122" cy="1143000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Бюджет Ермаковского сельского поселения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 2017-2019 годы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направлен на решение следующих ключевых задач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195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1643050"/>
            <a:ext cx="7572428" cy="11430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Обеспечение   устойчивости и сбалансированности  бюджетной системы в целях гарантированного исполнения действующих и принимаемых расходных обязательств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28662" y="2786058"/>
            <a:ext cx="7572428" cy="107157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Повышение объективности и качества бюджетного планирования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28688" y="3857625"/>
            <a:ext cx="7572375" cy="1143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Соответствие финансовых возможностей Ермаковского сельского поселения ключевым направлениям  развития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57250" y="4929188"/>
            <a:ext cx="7572375" cy="14287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повышение эффективности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управления бюджетными ресурсами будут способствовать меры по обеспечению открытости и прозрачности бюджета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47700" y="981075"/>
            <a:ext cx="2052638" cy="1322388"/>
          </a:xfrm>
          <a:prstGeom prst="roundRect">
            <a:avLst/>
          </a:prstGeom>
          <a:solidFill>
            <a:srgbClr val="D8FC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9459" name="Скругленный прямоугольник 3"/>
          <p:cNvGrpSpPr>
            <a:grpSpLocks/>
          </p:cNvGrpSpPr>
          <p:nvPr/>
        </p:nvGrpSpPr>
        <p:grpSpPr bwMode="auto">
          <a:xfrm>
            <a:off x="115888" y="73025"/>
            <a:ext cx="8839200" cy="1073150"/>
            <a:chOff x="73" y="46"/>
            <a:chExt cx="5568" cy="676"/>
          </a:xfrm>
        </p:grpSpPr>
        <p:pic>
          <p:nvPicPr>
            <p:cNvPr id="1948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" y="46"/>
              <a:ext cx="5568" cy="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0" name="Text Box 4"/>
            <p:cNvSpPr txBox="1">
              <a:spLocks noChangeArrowheads="1"/>
            </p:cNvSpPr>
            <p:nvPr/>
          </p:nvSpPr>
          <p:spPr bwMode="auto">
            <a:xfrm>
              <a:off x="133" y="139"/>
              <a:ext cx="544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3600" i="1">
                  <a:latin typeface="Verdana" pitchFamily="34" charset="0"/>
                </a:rPr>
                <a:t>Основные понятия</a:t>
              </a:r>
            </a:p>
          </p:txBody>
        </p:sp>
      </p:grpSp>
      <p:sp>
        <p:nvSpPr>
          <p:cNvPr id="19460" name="TextBox 12"/>
          <p:cNvSpPr txBox="1">
            <a:spLocks noChangeArrowheads="1"/>
          </p:cNvSpPr>
          <p:nvPr/>
        </p:nvSpPr>
        <p:spPr bwMode="auto">
          <a:xfrm>
            <a:off x="684213" y="981075"/>
            <a:ext cx="201612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600">
                <a:latin typeface="Constantia" pitchFamily="18" charset="0"/>
              </a:rPr>
              <a:t>Поступающие в бюджет денежные средства являются </a:t>
            </a:r>
            <a:r>
              <a:rPr lang="ru-RU" sz="1600" b="1">
                <a:latin typeface="Constantia" pitchFamily="18" charset="0"/>
              </a:rPr>
              <a:t>ДОХОДАМИ БЮДЖЕТА</a:t>
            </a:r>
            <a:endParaRPr lang="ru-RU" sz="1600">
              <a:latin typeface="Constantia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2358155">
            <a:off x="788988" y="2243138"/>
            <a:ext cx="206375" cy="73183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9149427">
            <a:off x="2649538" y="2225675"/>
            <a:ext cx="182562" cy="777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21108180">
            <a:off x="1703388" y="2355850"/>
            <a:ext cx="222250" cy="650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0" y="3068638"/>
            <a:ext cx="1295400" cy="3527425"/>
          </a:xfrm>
          <a:prstGeom prst="roundRect">
            <a:avLst/>
          </a:prstGeom>
          <a:solidFill>
            <a:srgbClr val="EDF4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НАЛОГИ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 – часть доходов граждан и организаций, которые они обязаны заплатить государству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(например, налог на доходы физических лиц,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налог на имущество физических лиц, земельный налог и др.)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90650" y="3014663"/>
            <a:ext cx="1150938" cy="3527425"/>
          </a:xfrm>
          <a:prstGeom prst="roundRect">
            <a:avLst/>
          </a:prstGeom>
          <a:solidFill>
            <a:srgbClr val="F29A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  <a:latin typeface="Constantia" pitchFamily="18" charset="0"/>
              </a:rPr>
              <a:t>НЕНАЛОГОВЫЕ ДОХОДЫ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– платежи в виде штрафов, санкций за нарушение законодательства, платежи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от пользования имущества, находящегося в государственной и муниципальной собственности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00338" y="2997200"/>
            <a:ext cx="1511300" cy="3527425"/>
          </a:xfrm>
          <a:prstGeom prst="roundRect">
            <a:avLst/>
          </a:prstGeom>
          <a:solidFill>
            <a:srgbClr val="DAC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БЕЗВОЗМЕЗД-НЫЕ</a:t>
            </a:r>
            <a:r>
              <a:rPr lang="ru-RU" sz="1200" b="1" dirty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ПОСТУПЛЕ-НИЯ 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– средства, которые поступают в бюджет безвозмездно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(денежные средства, поступающие из вышестоящего бюджета (например,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субвенции бюджетам бюджетной системы РФ; иные межбюджетные трансферты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467" name="Прямоугольник 24"/>
          <p:cNvSpPr>
            <a:spLocks noChangeArrowheads="1"/>
          </p:cNvSpPr>
          <p:nvPr/>
        </p:nvSpPr>
        <p:spPr bwMode="auto">
          <a:xfrm>
            <a:off x="6443663" y="981075"/>
            <a:ext cx="20161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>
                <a:latin typeface="Constantia" pitchFamily="18" charset="0"/>
              </a:rPr>
              <a:t>Выплачиваемые из бюджета денежные средства называются </a:t>
            </a:r>
            <a:r>
              <a:rPr lang="ru-RU" sz="1600" b="1">
                <a:latin typeface="Constantia" pitchFamily="18" charset="0"/>
              </a:rPr>
              <a:t>РАСХОДАМИ БЮДЖЕТА</a:t>
            </a:r>
          </a:p>
        </p:txBody>
      </p:sp>
      <p:pic>
        <p:nvPicPr>
          <p:cNvPr id="19468" name="Рисунок 25" descr="чиновник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72450" y="4149725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9" name="Прямоугольник 26"/>
          <p:cNvSpPr>
            <a:spLocks noChangeArrowheads="1"/>
          </p:cNvSpPr>
          <p:nvPr/>
        </p:nvSpPr>
        <p:spPr bwMode="auto">
          <a:xfrm>
            <a:off x="8027988" y="4724400"/>
            <a:ext cx="936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>
                <a:latin typeface="Constantia" pitchFamily="18" charset="0"/>
              </a:rPr>
              <a:t>на общегосударственные вопросы </a:t>
            </a:r>
          </a:p>
        </p:txBody>
      </p:sp>
      <p:sp>
        <p:nvSpPr>
          <p:cNvPr id="19471" name="Прямоугольник 29"/>
          <p:cNvSpPr>
            <a:spLocks noChangeArrowheads="1"/>
          </p:cNvSpPr>
          <p:nvPr/>
        </p:nvSpPr>
        <p:spPr bwMode="auto">
          <a:xfrm>
            <a:off x="5795963" y="3500438"/>
            <a:ext cx="9366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культуру, </a:t>
            </a:r>
            <a:r>
              <a:rPr lang="ru-RU" sz="1000" b="1" dirty="0" err="1">
                <a:latin typeface="Constantia" pitchFamily="18" charset="0"/>
              </a:rPr>
              <a:t>кинемато</a:t>
            </a:r>
            <a:r>
              <a:rPr lang="ru-RU" sz="1000" b="1" dirty="0">
                <a:latin typeface="Constantia" pitchFamily="18" charset="0"/>
              </a:rPr>
              <a:t>-графию</a:t>
            </a:r>
          </a:p>
        </p:txBody>
      </p:sp>
      <p:pic>
        <p:nvPicPr>
          <p:cNvPr id="19472" name="Рисунок 30" descr="культура 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15438" y="2670745"/>
            <a:ext cx="72072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3" name="Прямоугольник 31"/>
          <p:cNvSpPr>
            <a:spLocks noChangeArrowheads="1"/>
          </p:cNvSpPr>
          <p:nvPr/>
        </p:nvSpPr>
        <p:spPr bwMode="auto">
          <a:xfrm>
            <a:off x="4643438" y="4437063"/>
            <a:ext cx="7667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 dirty="0" smtClean="0">
                <a:latin typeface="Constantia" pitchFamily="18" charset="0"/>
              </a:rPr>
              <a:t>На национальную оборону</a:t>
            </a:r>
            <a:endParaRPr lang="ru-RU" sz="1000" b="1" dirty="0">
              <a:latin typeface="Constantia" pitchFamily="18" charset="0"/>
            </a:endParaRPr>
          </a:p>
        </p:txBody>
      </p:sp>
      <p:pic>
        <p:nvPicPr>
          <p:cNvPr id="19474" name="Рисунок 32" descr="жкх 7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3683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7" name="Прямоугольник 35"/>
          <p:cNvSpPr>
            <a:spLocks noChangeArrowheads="1"/>
          </p:cNvSpPr>
          <p:nvPr/>
        </p:nvSpPr>
        <p:spPr bwMode="auto">
          <a:xfrm>
            <a:off x="7596188" y="3284538"/>
            <a:ext cx="93662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>
                <a:latin typeface="Constantia" pitchFamily="18" charset="0"/>
              </a:rPr>
              <a:t>на жилищно-коммунальное хозяйство</a:t>
            </a:r>
          </a:p>
        </p:txBody>
      </p:sp>
      <p:pic>
        <p:nvPicPr>
          <p:cNvPr id="19478" name="Рисунок 36" descr="дороги 4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572140"/>
            <a:ext cx="6477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9" name="Рисунок 37" descr="сельское хозяйство 2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29190" y="5286388"/>
            <a:ext cx="6477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0" name="Прямоугольник 38"/>
          <p:cNvSpPr>
            <a:spLocks noChangeArrowheads="1"/>
          </p:cNvSpPr>
          <p:nvPr/>
        </p:nvSpPr>
        <p:spPr bwMode="auto">
          <a:xfrm>
            <a:off x="4500562" y="6215082"/>
            <a:ext cx="145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национальную </a:t>
            </a:r>
            <a:r>
              <a:rPr lang="ru-RU" sz="1000" b="1" dirty="0" smtClean="0">
                <a:latin typeface="Constantia" pitchFamily="18" charset="0"/>
              </a:rPr>
              <a:t>безопасность и правоохранительную деятельность </a:t>
            </a:r>
            <a:endParaRPr lang="ru-RU" sz="1000" b="1" dirty="0">
              <a:latin typeface="Constantia" pitchFamily="18" charset="0"/>
            </a:endParaRPr>
          </a:p>
        </p:txBody>
      </p:sp>
      <p:pic>
        <p:nvPicPr>
          <p:cNvPr id="19481" name="Рисунок 39" descr="библиотекарь 3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708275"/>
            <a:ext cx="7207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3" name="Прямоугольник 42"/>
          <p:cNvSpPr>
            <a:spLocks noChangeArrowheads="1"/>
          </p:cNvSpPr>
          <p:nvPr/>
        </p:nvSpPr>
        <p:spPr bwMode="auto">
          <a:xfrm>
            <a:off x="5595038" y="5008325"/>
            <a:ext cx="93662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</a:t>
            </a:r>
            <a:r>
              <a:rPr lang="ru-RU" sz="1000" b="1" dirty="0" err="1">
                <a:latin typeface="Constantia" pitchFamily="18" charset="0"/>
              </a:rPr>
              <a:t>физичес</a:t>
            </a:r>
            <a:r>
              <a:rPr lang="ru-RU" sz="1000" b="1" dirty="0">
                <a:latin typeface="Constantia" pitchFamily="18" charset="0"/>
              </a:rPr>
              <a:t>-кую культуру и спорт</a:t>
            </a:r>
          </a:p>
        </p:txBody>
      </p:sp>
      <p:pic>
        <p:nvPicPr>
          <p:cNvPr id="19484" name="Рисунок 43" descr="деньги 5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462795"/>
            <a:ext cx="71913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5" name="Прямоугольник 44"/>
          <p:cNvSpPr>
            <a:spLocks noChangeArrowheads="1"/>
          </p:cNvSpPr>
          <p:nvPr/>
        </p:nvSpPr>
        <p:spPr bwMode="auto">
          <a:xfrm>
            <a:off x="6588125" y="5183520"/>
            <a:ext cx="16192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800" b="1" dirty="0" smtClean="0">
                <a:latin typeface="Constantia" pitchFamily="18" charset="0"/>
              </a:rPr>
              <a:t>На  социальную политику</a:t>
            </a:r>
            <a:endParaRPr lang="ru-RU" sz="800" b="1" dirty="0">
              <a:latin typeface="Constantia" pitchFamily="18" charset="0"/>
            </a:endParaRPr>
          </a:p>
        </p:txBody>
      </p:sp>
      <p:pic>
        <p:nvPicPr>
          <p:cNvPr id="19486" name="Рисунок 45" descr="спорт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6365" y="4287600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8" name="Picture 36" descr="Картинки по запросу картинки бюджет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8150" y="914400"/>
            <a:ext cx="2601913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45205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750" y="188913"/>
            <a:ext cx="8064500" cy="1368425"/>
          </a:xfrm>
          <a:prstGeom prst="rect">
            <a:avLst/>
          </a:prstGeom>
          <a:solidFill>
            <a:srgbClr val="EDF4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0250" y="334963"/>
            <a:ext cx="7742238" cy="1046162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ru-RU" sz="200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Основные направления бюджетной политики и основные направления  налоговой политики на 2017 год и на плановый период </a:t>
            </a:r>
            <a:br>
              <a:rPr lang="ru-RU" sz="200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2018 и 2019 годов	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700213"/>
            <a:ext cx="8642350" cy="4276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Главной целью бюджетной политики Ермаковского сельского поселения является обеспечение устойчивости бюджета поселения, выполнение принятых обязательств перед гражданами</a:t>
            </a: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Создание благоприятных  условий для осуществления жизнедеятельности населения </a:t>
            </a: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Эффективное управление расходами будет обеспечиваться посредством реализации муниципальных программ поселения</a:t>
            </a: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Оптимизация расходов бюджета </a:t>
            </a: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поселения</a:t>
            </a: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Снижение задолженности по платежам в бюджет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бюджетной обеспеченности, мобилизации дополнительных источников доходов</a:t>
            </a: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Своевременного исполнения расходных обязательств, недопущения возникновения просроченной кредиторской задолженности</a:t>
            </a: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качества управления муниципальными финансами</a:t>
            </a: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7861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Скругленный прямоугольник 1"/>
          <p:cNvGrpSpPr>
            <a:grpSpLocks/>
          </p:cNvGrpSpPr>
          <p:nvPr/>
        </p:nvGrpSpPr>
        <p:grpSpPr bwMode="auto">
          <a:xfrm>
            <a:off x="0" y="261938"/>
            <a:ext cx="8839200" cy="804862"/>
            <a:chOff x="0" y="165"/>
            <a:chExt cx="5568" cy="507"/>
          </a:xfrm>
        </p:grpSpPr>
        <p:pic>
          <p:nvPicPr>
            <p:cNvPr id="25646" name="Скругленный прямоугольник 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65"/>
              <a:ext cx="5568" cy="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47" name="Text Box 3"/>
            <p:cNvSpPr txBox="1">
              <a:spLocks noChangeArrowheads="1"/>
            </p:cNvSpPr>
            <p:nvPr/>
          </p:nvSpPr>
          <p:spPr bwMode="auto">
            <a:xfrm>
              <a:off x="60" y="204"/>
              <a:ext cx="544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Основные характеристики бюджета Ермаковского сельского поселения</a:t>
              </a:r>
            </a:p>
          </p:txBody>
        </p:sp>
      </p:grpSp>
      <p:sp>
        <p:nvSpPr>
          <p:cNvPr id="25603" name="TextBox 8"/>
          <p:cNvSpPr txBox="1">
            <a:spLocks noChangeArrowheads="1"/>
          </p:cNvSpPr>
          <p:nvPr/>
        </p:nvSpPr>
        <p:spPr bwMode="auto">
          <a:xfrm>
            <a:off x="6378576" y="3416300"/>
            <a:ext cx="1439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>
              <a:latin typeface="Constantia" pitchFamily="18" charset="0"/>
            </a:endParaRPr>
          </a:p>
        </p:txBody>
      </p:sp>
      <p:graphicFrame>
        <p:nvGraphicFramePr>
          <p:cNvPr id="1438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3475268"/>
              </p:ext>
            </p:extLst>
          </p:nvPr>
        </p:nvGraphicFramePr>
        <p:xfrm>
          <a:off x="250825" y="3644900"/>
          <a:ext cx="8929687" cy="2698751"/>
        </p:xfrm>
        <a:graphic>
          <a:graphicData uri="http://schemas.openxmlformats.org/drawingml/2006/table">
            <a:tbl>
              <a:tblPr/>
              <a:tblGrid>
                <a:gridCol w="1728788"/>
                <a:gridCol w="1512887"/>
                <a:gridCol w="1295400"/>
                <a:gridCol w="1328738"/>
                <a:gridCol w="1335087"/>
                <a:gridCol w="1728787"/>
              </a:tblGrid>
              <a:tr h="762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 год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2019 год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24271,1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26549,6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6 441,6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6 098,4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6 343,8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22421,0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27504,0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6 941,6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6 098,4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6 343,8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Профицит(+)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+ 1 850,1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-954,4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-500,0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5641" name="Picture 53" descr="W:\!Бузмаков\!\Бюджет для граждан\057e089950bc564847f4393129a170a3_500_0_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2051050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2" name="Picture 54" descr="W:\!Бузмаков\!\Бюджет для граждан\26152_x92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1694" y="1403169"/>
            <a:ext cx="2566988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3" name="Picture 55" descr="W:\!Бузмаков\!\Бюджет для граждан\999886619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5829" y="1412875"/>
            <a:ext cx="2408237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4" name="Picture 56" descr="W:\!Бузмаков\!\Бюджет для граждан\fdc2d05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1513" y="1412875"/>
            <a:ext cx="2122487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5" name="TextBox 8"/>
          <p:cNvSpPr txBox="1">
            <a:spLocks noChangeArrowheads="1"/>
          </p:cNvSpPr>
          <p:nvPr/>
        </p:nvSpPr>
        <p:spPr bwMode="auto">
          <a:xfrm>
            <a:off x="7596188" y="3200400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388133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50"/>
            <a:ext cx="9144000" cy="6381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-242888"/>
            <a:ext cx="8280400" cy="1079501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ru-RU" sz="1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Объем доходов бюджета Ермаковского сельского поселения</a:t>
            </a:r>
          </a:p>
        </p:txBody>
      </p:sp>
      <p:graphicFrame>
        <p:nvGraphicFramePr>
          <p:cNvPr id="16437" name="Group 53"/>
          <p:cNvGraphicFramePr>
            <a:graphicFrameLocks noGrp="1"/>
          </p:cNvGraphicFramePr>
          <p:nvPr/>
        </p:nvGraphicFramePr>
        <p:xfrm>
          <a:off x="539750" y="4437063"/>
          <a:ext cx="8280400" cy="2222501"/>
        </p:xfrm>
        <a:graphic>
          <a:graphicData uri="http://schemas.openxmlformats.org/drawingml/2006/table">
            <a:tbl>
              <a:tblPr/>
              <a:tblGrid>
                <a:gridCol w="2303463"/>
                <a:gridCol w="1223962"/>
                <a:gridCol w="1225550"/>
                <a:gridCol w="1150938"/>
                <a:gridCol w="1152525"/>
                <a:gridCol w="1223962"/>
              </a:tblGrid>
              <a:tr h="628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 201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8 297,1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7845,2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5 681,9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5 799,7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6 045,1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244,7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147,5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125,2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125,2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125,2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15 729,3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18556,9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634,5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173,5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173,5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24 271,1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26549,6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6 441,6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6 098,4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6 343,8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Диаграмма 1"/>
          <p:cNvGraphicFramePr>
            <a:graphicFrameLocks/>
          </p:cNvGraphicFramePr>
          <p:nvPr/>
        </p:nvGraphicFramePr>
        <p:xfrm>
          <a:off x="661988" y="455613"/>
          <a:ext cx="7848600" cy="3744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73" name="TextBox 2"/>
          <p:cNvSpPr txBox="1">
            <a:spLocks noChangeArrowheads="1"/>
          </p:cNvSpPr>
          <p:nvPr/>
        </p:nvSpPr>
        <p:spPr bwMode="auto">
          <a:xfrm>
            <a:off x="7399338" y="4022725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9788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object 2"/>
          <p:cNvSpPr>
            <a:spLocks noGrp="1"/>
          </p:cNvSpPr>
          <p:nvPr>
            <p:ph type="title"/>
          </p:nvPr>
        </p:nvSpPr>
        <p:spPr/>
        <p:txBody>
          <a:bodyPr tIns="60324">
            <a:spAutoFit/>
          </a:bodyPr>
          <a:lstStyle/>
          <a:p>
            <a:pPr marL="598488"/>
            <a:r>
              <a:rPr lang="ru-RU" smtClean="0">
                <a:latin typeface="Calibri" pitchFamily="34" charset="0"/>
                <a:ea typeface="Calibri" pitchFamily="34" charset="0"/>
                <a:cs typeface="Calibri" pitchFamily="34" charset="0"/>
              </a:rPr>
              <a:t>ОБЪЕМ И СТРУКТУРА НАЛОГОВЫХ ДОХОДОВ</a:t>
            </a:r>
          </a:p>
        </p:txBody>
      </p:sp>
      <p:sp>
        <p:nvSpPr>
          <p:cNvPr id="2054" name="object 3"/>
          <p:cNvSpPr>
            <a:spLocks noChangeArrowheads="1"/>
          </p:cNvSpPr>
          <p:nvPr/>
        </p:nvSpPr>
        <p:spPr bwMode="auto">
          <a:xfrm>
            <a:off x="166688" y="700088"/>
            <a:ext cx="2884487" cy="592931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5" name="object 4"/>
          <p:cNvSpPr>
            <a:spLocks noChangeArrowheads="1"/>
          </p:cNvSpPr>
          <p:nvPr/>
        </p:nvSpPr>
        <p:spPr bwMode="auto">
          <a:xfrm>
            <a:off x="6032500" y="692150"/>
            <a:ext cx="2884488" cy="5929313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6" name="object 9"/>
          <p:cNvSpPr>
            <a:spLocks noChangeArrowheads="1"/>
          </p:cNvSpPr>
          <p:nvPr/>
        </p:nvSpPr>
        <p:spPr bwMode="auto">
          <a:xfrm>
            <a:off x="3097213" y="696913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7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1AB39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8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7389C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9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FFFF"/>
                </a:solidFill>
                <a:latin typeface="Calibri" pitchFamily="34" charset="0"/>
              </a:rPr>
              <a:t>2017 год	2018 год</a:t>
            </a:r>
            <a:endParaRPr lang="ru-RU">
              <a:latin typeface="Calibri" pitchFamily="34" charset="0"/>
            </a:endParaRPr>
          </a:p>
        </p:txBody>
      </p:sp>
      <p:sp>
        <p:nvSpPr>
          <p:cNvPr id="2060" name="object 25"/>
          <p:cNvSpPr>
            <a:spLocks/>
          </p:cNvSpPr>
          <p:nvPr/>
        </p:nvSpPr>
        <p:spPr bwMode="auto">
          <a:xfrm>
            <a:off x="6011863" y="692150"/>
            <a:ext cx="2908300" cy="288925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1" name="object 26"/>
          <p:cNvSpPr txBox="1">
            <a:spLocks noChangeArrowheads="1"/>
          </p:cNvSpPr>
          <p:nvPr/>
        </p:nvSpPr>
        <p:spPr bwMode="auto">
          <a:xfrm>
            <a:off x="7032625" y="684213"/>
            <a:ext cx="8699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FFFF"/>
                </a:solidFill>
                <a:latin typeface="Calibri" pitchFamily="34" charset="0"/>
              </a:rPr>
              <a:t>2019 год</a:t>
            </a:r>
            <a:endParaRPr lang="ru-RU">
              <a:latin typeface="Calibri" pitchFamily="34" charset="0"/>
            </a:endParaRPr>
          </a:p>
        </p:txBody>
      </p:sp>
      <p:sp>
        <p:nvSpPr>
          <p:cNvPr id="2062" name="object 53"/>
          <p:cNvSpPr>
            <a:spLocks/>
          </p:cNvSpPr>
          <p:nvPr/>
        </p:nvSpPr>
        <p:spPr bwMode="auto">
          <a:xfrm>
            <a:off x="395288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E4F6D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3" name="object 54"/>
          <p:cNvSpPr txBox="1">
            <a:spLocks noChangeArrowheads="1"/>
          </p:cNvSpPr>
          <p:nvPr/>
        </p:nvSpPr>
        <p:spPr bwMode="auto">
          <a:xfrm>
            <a:off x="1044575" y="3181350"/>
            <a:ext cx="187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>
                <a:latin typeface="Calibri" pitchFamily="34" charset="0"/>
              </a:rPr>
              <a:t>Налог на доходы  физических лиц</a:t>
            </a:r>
            <a:endParaRPr lang="ru-RU" sz="1100">
              <a:latin typeface="Calibri" pitchFamily="34" charset="0"/>
            </a:endParaRPr>
          </a:p>
        </p:txBody>
      </p:sp>
      <p:sp>
        <p:nvSpPr>
          <p:cNvPr id="2064" name="object 55"/>
          <p:cNvSpPr>
            <a:spLocks/>
          </p:cNvSpPr>
          <p:nvPr/>
        </p:nvSpPr>
        <p:spPr bwMode="auto">
          <a:xfrm>
            <a:off x="395288" y="3644900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AD0E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1100"/>
          </a:p>
        </p:txBody>
      </p:sp>
      <p:sp>
        <p:nvSpPr>
          <p:cNvPr id="2065" name="object 56"/>
          <p:cNvSpPr txBox="1">
            <a:spLocks noChangeArrowheads="1"/>
          </p:cNvSpPr>
          <p:nvPr/>
        </p:nvSpPr>
        <p:spPr bwMode="auto">
          <a:xfrm>
            <a:off x="1044575" y="3686175"/>
            <a:ext cx="187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>
                <a:latin typeface="Calibri" pitchFamily="34" charset="0"/>
              </a:rPr>
              <a:t>Единый сельскохозяйственный налог</a:t>
            </a:r>
          </a:p>
        </p:txBody>
      </p:sp>
      <p:sp>
        <p:nvSpPr>
          <p:cNvPr id="2066" name="object 58"/>
          <p:cNvSpPr txBox="1">
            <a:spLocks noChangeArrowheads="1"/>
          </p:cNvSpPr>
          <p:nvPr/>
        </p:nvSpPr>
        <p:spPr bwMode="auto">
          <a:xfrm>
            <a:off x="1044575" y="4137025"/>
            <a:ext cx="1873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>
                <a:latin typeface="Calibri" pitchFamily="34" charset="0"/>
              </a:rPr>
              <a:t>Налог на имущество физических лиц </a:t>
            </a:r>
            <a:endParaRPr lang="ru-RU" sz="1000">
              <a:latin typeface="Calibri" pitchFamily="34" charset="0"/>
            </a:endParaRPr>
          </a:p>
        </p:txBody>
      </p:sp>
      <p:sp>
        <p:nvSpPr>
          <p:cNvPr id="2067" name="object 59"/>
          <p:cNvSpPr>
            <a:spLocks/>
          </p:cNvSpPr>
          <p:nvPr/>
        </p:nvSpPr>
        <p:spPr bwMode="auto">
          <a:xfrm>
            <a:off x="395288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8" name="object 60"/>
          <p:cNvSpPr txBox="1">
            <a:spLocks noChangeArrowheads="1"/>
          </p:cNvSpPr>
          <p:nvPr/>
        </p:nvSpPr>
        <p:spPr bwMode="auto">
          <a:xfrm>
            <a:off x="1028700" y="4648200"/>
            <a:ext cx="18875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>
                <a:latin typeface="Calibri" pitchFamily="34" charset="0"/>
              </a:rPr>
              <a:t>Земельный налог</a:t>
            </a:r>
          </a:p>
        </p:txBody>
      </p:sp>
      <p:sp>
        <p:nvSpPr>
          <p:cNvPr id="2073" name="object 65"/>
          <p:cNvSpPr>
            <a:spLocks/>
          </p:cNvSpPr>
          <p:nvPr/>
        </p:nvSpPr>
        <p:spPr bwMode="auto">
          <a:xfrm>
            <a:off x="396875" y="5258594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EFED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4" name="object 66"/>
          <p:cNvSpPr txBox="1">
            <a:spLocks noChangeArrowheads="1"/>
          </p:cNvSpPr>
          <p:nvPr/>
        </p:nvSpPr>
        <p:spPr bwMode="auto">
          <a:xfrm>
            <a:off x="1049338" y="5352256"/>
            <a:ext cx="188912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Государственная </a:t>
            </a:r>
            <a:r>
              <a:rPr lang="ru-RU" sz="1100" b="1" dirty="0" smtClean="0">
                <a:latin typeface="Calibri" pitchFamily="34" charset="0"/>
              </a:rPr>
              <a:t>пошлина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75" name="object 67"/>
          <p:cNvSpPr>
            <a:spLocks/>
          </p:cNvSpPr>
          <p:nvPr/>
        </p:nvSpPr>
        <p:spPr bwMode="auto">
          <a:xfrm>
            <a:off x="32385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6" name="object 68"/>
          <p:cNvSpPr>
            <a:spLocks/>
          </p:cNvSpPr>
          <p:nvPr/>
        </p:nvSpPr>
        <p:spPr bwMode="auto">
          <a:xfrm>
            <a:off x="323850" y="3644900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7" name="object 69"/>
          <p:cNvSpPr>
            <a:spLocks/>
          </p:cNvSpPr>
          <p:nvPr/>
        </p:nvSpPr>
        <p:spPr bwMode="auto">
          <a:xfrm>
            <a:off x="32385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8" name="object 70"/>
          <p:cNvSpPr>
            <a:spLocks/>
          </p:cNvSpPr>
          <p:nvPr/>
        </p:nvSpPr>
        <p:spPr bwMode="auto">
          <a:xfrm>
            <a:off x="32385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1" name="object 73"/>
          <p:cNvSpPr>
            <a:spLocks/>
          </p:cNvSpPr>
          <p:nvPr/>
        </p:nvSpPr>
        <p:spPr bwMode="auto">
          <a:xfrm>
            <a:off x="344752" y="5259652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2" name="object 74"/>
          <p:cNvSpPr txBox="1">
            <a:spLocks noChangeArrowheads="1"/>
          </p:cNvSpPr>
          <p:nvPr/>
        </p:nvSpPr>
        <p:spPr bwMode="auto">
          <a:xfrm>
            <a:off x="474663" y="3140075"/>
            <a:ext cx="5683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>
                <a:latin typeface="Calibri" pitchFamily="34" charset="0"/>
              </a:rPr>
              <a:t>567,0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ru-RU" sz="800" dirty="0">
                <a:latin typeface="Calibri" pitchFamily="34" charset="0"/>
              </a:rPr>
              <a:t>тыс.рублей</a:t>
            </a:r>
          </a:p>
        </p:txBody>
      </p:sp>
      <p:sp>
        <p:nvSpPr>
          <p:cNvPr id="2083" name="object 75"/>
          <p:cNvSpPr txBox="1">
            <a:spLocks noChangeArrowheads="1"/>
          </p:cNvSpPr>
          <p:nvPr/>
        </p:nvSpPr>
        <p:spPr bwMode="auto">
          <a:xfrm>
            <a:off x="469900" y="3617913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>
                <a:latin typeface="Calibri" pitchFamily="34" charset="0"/>
              </a:rPr>
              <a:t>756,3</a:t>
            </a:r>
            <a:r>
              <a:rPr lang="ru-RU" sz="800">
                <a:latin typeface="Calibri" pitchFamily="34" charset="0"/>
              </a:rPr>
              <a:t> тыс.руб.</a:t>
            </a:r>
            <a:endParaRPr lang="ru-RU" sz="1400">
              <a:latin typeface="Calibri" pitchFamily="34" charset="0"/>
            </a:endParaRPr>
          </a:p>
        </p:txBody>
      </p:sp>
      <p:sp>
        <p:nvSpPr>
          <p:cNvPr id="2084" name="object 76"/>
          <p:cNvSpPr txBox="1">
            <a:spLocks noChangeArrowheads="1"/>
          </p:cNvSpPr>
          <p:nvPr/>
        </p:nvSpPr>
        <p:spPr bwMode="auto">
          <a:xfrm>
            <a:off x="471488" y="4127500"/>
            <a:ext cx="5588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>
                <a:latin typeface="Calibri" pitchFamily="34" charset="0"/>
              </a:rPr>
              <a:t>109,4</a:t>
            </a:r>
            <a:endParaRPr lang="ru-RU" sz="140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>
                <a:latin typeface="Calibri" pitchFamily="34" charset="0"/>
              </a:rPr>
              <a:t>Тыс.рублей</a:t>
            </a:r>
          </a:p>
        </p:txBody>
      </p:sp>
      <p:sp>
        <p:nvSpPr>
          <p:cNvPr id="208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588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4236,8</a:t>
            </a:r>
            <a:r>
              <a:rPr lang="ru-RU" sz="1100" b="1" dirty="0" smtClean="0">
                <a:latin typeface="Calibri" pitchFamily="34" charset="0"/>
              </a:rPr>
              <a:t>тыс</a:t>
            </a:r>
            <a:r>
              <a:rPr lang="ru-RU" sz="1100" dirty="0" smtClean="0">
                <a:latin typeface="Calibri" pitchFamily="34" charset="0"/>
              </a:rPr>
              <a:t>.рублей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88" name="object 80"/>
          <p:cNvSpPr txBox="1">
            <a:spLocks noChangeArrowheads="1"/>
          </p:cNvSpPr>
          <p:nvPr/>
        </p:nvSpPr>
        <p:spPr bwMode="auto">
          <a:xfrm>
            <a:off x="469900" y="5284259"/>
            <a:ext cx="512763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12,4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089" name="object 81"/>
          <p:cNvSpPr txBox="1">
            <a:spLocks noChangeArrowheads="1"/>
          </p:cNvSpPr>
          <p:nvPr/>
        </p:nvSpPr>
        <p:spPr bwMode="auto">
          <a:xfrm>
            <a:off x="1843088" y="1155700"/>
            <a:ext cx="11557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dirty="0" smtClean="0">
                <a:latin typeface="Calibri" pitchFamily="34" charset="0"/>
              </a:rPr>
              <a:t>5681,9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>
                <a:latin typeface="Calibri" pitchFamily="34" charset="0"/>
              </a:rPr>
              <a:t>тыс.рублей</a:t>
            </a:r>
            <a:r>
              <a:rPr lang="ru-RU" sz="1200" dirty="0">
                <a:latin typeface="Calibri" pitchFamily="34" charset="0"/>
              </a:rPr>
              <a:t>- </a:t>
            </a: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97,8%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2090" name="object 82"/>
          <p:cNvSpPr txBox="1">
            <a:spLocks noChangeArrowheads="1"/>
          </p:cNvSpPr>
          <p:nvPr/>
        </p:nvSpPr>
        <p:spPr bwMode="auto">
          <a:xfrm>
            <a:off x="4768850" y="1155700"/>
            <a:ext cx="11572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latin typeface="Calibri" pitchFamily="34" charset="0"/>
              </a:rPr>
              <a:t>5 </a:t>
            </a:r>
            <a:r>
              <a:rPr lang="ru-RU" b="1" dirty="0" smtClean="0">
                <a:latin typeface="Calibri" pitchFamily="34" charset="0"/>
              </a:rPr>
              <a:t>799,7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>
                <a:latin typeface="Calibri" pitchFamily="34" charset="0"/>
              </a:rPr>
              <a:t>тыс.рублей</a:t>
            </a:r>
            <a:r>
              <a:rPr lang="ru-RU" sz="1200" dirty="0">
                <a:latin typeface="Calibri" pitchFamily="34" charset="0"/>
              </a:rPr>
              <a:t>- </a:t>
            </a: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97,9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2091" name="object 83"/>
          <p:cNvSpPr txBox="1">
            <a:spLocks noChangeArrowheads="1"/>
          </p:cNvSpPr>
          <p:nvPr/>
        </p:nvSpPr>
        <p:spPr bwMode="auto">
          <a:xfrm>
            <a:off x="7677150" y="1174750"/>
            <a:ext cx="11572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latin typeface="Calibri" pitchFamily="34" charset="0"/>
              </a:rPr>
              <a:t>6 </a:t>
            </a:r>
            <a:r>
              <a:rPr lang="ru-RU" b="1" dirty="0" smtClean="0">
                <a:latin typeface="Calibri" pitchFamily="34" charset="0"/>
              </a:rPr>
              <a:t>045,1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>
                <a:latin typeface="Calibri" pitchFamily="34" charset="0"/>
              </a:rPr>
              <a:t>тыс.рублей</a:t>
            </a:r>
            <a:r>
              <a:rPr lang="ru-RU" sz="1200" dirty="0">
                <a:latin typeface="Calibri" pitchFamily="34" charset="0"/>
              </a:rPr>
              <a:t>- </a:t>
            </a: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98,0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2092" name="object 84"/>
          <p:cNvSpPr>
            <a:spLocks/>
          </p:cNvSpPr>
          <p:nvPr/>
        </p:nvSpPr>
        <p:spPr bwMode="auto">
          <a:xfrm>
            <a:off x="3348038" y="3141663"/>
            <a:ext cx="2519362" cy="431800"/>
          </a:xfrm>
          <a:custGeom>
            <a:avLst/>
            <a:gdLst>
              <a:gd name="T0" fmla="*/ 0 w 2520315"/>
              <a:gd name="T1" fmla="*/ 427002 h 432435"/>
              <a:gd name="T2" fmla="*/ 2512703 w 2520315"/>
              <a:gd name="T3" fmla="*/ 42700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E4F6D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3" name="object 86"/>
          <p:cNvSpPr>
            <a:spLocks/>
          </p:cNvSpPr>
          <p:nvPr/>
        </p:nvSpPr>
        <p:spPr bwMode="auto">
          <a:xfrm>
            <a:off x="3348038" y="3644900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AD0E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4" name="object 88"/>
          <p:cNvSpPr>
            <a:spLocks/>
          </p:cNvSpPr>
          <p:nvPr/>
        </p:nvSpPr>
        <p:spPr bwMode="auto">
          <a:xfrm>
            <a:off x="3348038" y="4149725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5" name="object 90"/>
          <p:cNvSpPr>
            <a:spLocks/>
          </p:cNvSpPr>
          <p:nvPr/>
        </p:nvSpPr>
        <p:spPr bwMode="auto">
          <a:xfrm>
            <a:off x="3348038" y="4652963"/>
            <a:ext cx="2519362" cy="43338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8" name="object 96"/>
          <p:cNvSpPr>
            <a:spLocks/>
          </p:cNvSpPr>
          <p:nvPr/>
        </p:nvSpPr>
        <p:spPr bwMode="auto">
          <a:xfrm>
            <a:off x="3316288" y="5259652"/>
            <a:ext cx="2519362" cy="431800"/>
          </a:xfrm>
          <a:custGeom>
            <a:avLst/>
            <a:gdLst>
              <a:gd name="T0" fmla="*/ 0 w 2520315"/>
              <a:gd name="T1" fmla="*/ 427011 h 432434"/>
              <a:gd name="T2" fmla="*/ 2512703 w 2520315"/>
              <a:gd name="T3" fmla="*/ 427011 h 432434"/>
              <a:gd name="T4" fmla="*/ 2512703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EFED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9" name="object 98"/>
          <p:cNvSpPr>
            <a:spLocks/>
          </p:cNvSpPr>
          <p:nvPr/>
        </p:nvSpPr>
        <p:spPr bwMode="auto">
          <a:xfrm>
            <a:off x="327660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0" name="object 99"/>
          <p:cNvSpPr>
            <a:spLocks/>
          </p:cNvSpPr>
          <p:nvPr/>
        </p:nvSpPr>
        <p:spPr bwMode="auto">
          <a:xfrm>
            <a:off x="3276600" y="3644900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1" name="object 100"/>
          <p:cNvSpPr>
            <a:spLocks/>
          </p:cNvSpPr>
          <p:nvPr/>
        </p:nvSpPr>
        <p:spPr bwMode="auto">
          <a:xfrm>
            <a:off x="327660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2" name="object 101"/>
          <p:cNvSpPr>
            <a:spLocks/>
          </p:cNvSpPr>
          <p:nvPr/>
        </p:nvSpPr>
        <p:spPr bwMode="auto">
          <a:xfrm>
            <a:off x="327660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5" name="object 104"/>
          <p:cNvSpPr>
            <a:spLocks/>
          </p:cNvSpPr>
          <p:nvPr/>
        </p:nvSpPr>
        <p:spPr bwMode="auto">
          <a:xfrm>
            <a:off x="3240881" y="5259652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6" name="object 105"/>
          <p:cNvSpPr txBox="1">
            <a:spLocks noChangeArrowheads="1"/>
          </p:cNvSpPr>
          <p:nvPr/>
        </p:nvSpPr>
        <p:spPr bwMode="auto">
          <a:xfrm>
            <a:off x="3427413" y="3140075"/>
            <a:ext cx="6508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610,0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err="1" smtClean="0">
                <a:latin typeface="Calibri" pitchFamily="34" charset="0"/>
              </a:rPr>
              <a:t>тыс</a:t>
            </a:r>
            <a:r>
              <a:rPr lang="ru-RU" sz="800" dirty="0" err="1" smtClean="0">
                <a:latin typeface="Calibri" pitchFamily="34" charset="0"/>
              </a:rPr>
              <a:t>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07" name="object 106"/>
          <p:cNvSpPr txBox="1">
            <a:spLocks noChangeArrowheads="1"/>
          </p:cNvSpPr>
          <p:nvPr/>
        </p:nvSpPr>
        <p:spPr bwMode="auto">
          <a:xfrm>
            <a:off x="3422650" y="3617913"/>
            <a:ext cx="558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830,5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08" name="object 107"/>
          <p:cNvSpPr txBox="1">
            <a:spLocks noChangeArrowheads="1"/>
          </p:cNvSpPr>
          <p:nvPr/>
        </p:nvSpPr>
        <p:spPr bwMode="auto">
          <a:xfrm>
            <a:off x="3424238" y="4127500"/>
            <a:ext cx="558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109,4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err="1" smtClean="0">
                <a:latin typeface="Calibri" pitchFamily="34" charset="0"/>
              </a:rPr>
              <a:t>тыс</a:t>
            </a:r>
            <a:r>
              <a:rPr lang="ru-RU" sz="800" dirty="0" err="1" smtClean="0">
                <a:latin typeface="Calibri" pitchFamily="34" charset="0"/>
              </a:rPr>
              <a:t>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09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58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4236,8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12" name="object 111"/>
          <p:cNvSpPr txBox="1">
            <a:spLocks noChangeArrowheads="1"/>
          </p:cNvSpPr>
          <p:nvPr/>
        </p:nvSpPr>
        <p:spPr bwMode="auto">
          <a:xfrm>
            <a:off x="3422650" y="5242984"/>
            <a:ext cx="512763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13,0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err="1" smtClean="0">
                <a:latin typeface="Calibri" pitchFamily="34" charset="0"/>
              </a:rPr>
              <a:t>тыс</a:t>
            </a:r>
            <a:r>
              <a:rPr lang="ru-RU" sz="800" dirty="0" err="1" smtClean="0">
                <a:latin typeface="Calibri" pitchFamily="34" charset="0"/>
              </a:rPr>
              <a:t>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13" name="object 112"/>
          <p:cNvSpPr>
            <a:spLocks/>
          </p:cNvSpPr>
          <p:nvPr/>
        </p:nvSpPr>
        <p:spPr bwMode="auto">
          <a:xfrm>
            <a:off x="6227763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E4F6D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4" name="object 114"/>
          <p:cNvSpPr>
            <a:spLocks/>
          </p:cNvSpPr>
          <p:nvPr/>
        </p:nvSpPr>
        <p:spPr bwMode="auto">
          <a:xfrm>
            <a:off x="6227763" y="3644900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AD0E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5" name="object 116"/>
          <p:cNvSpPr>
            <a:spLocks/>
          </p:cNvSpPr>
          <p:nvPr/>
        </p:nvSpPr>
        <p:spPr bwMode="auto">
          <a:xfrm>
            <a:off x="6227763" y="4149725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6" name="object 118"/>
          <p:cNvSpPr>
            <a:spLocks/>
          </p:cNvSpPr>
          <p:nvPr/>
        </p:nvSpPr>
        <p:spPr bwMode="auto">
          <a:xfrm>
            <a:off x="6227763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9" name="object 124"/>
          <p:cNvSpPr>
            <a:spLocks/>
          </p:cNvSpPr>
          <p:nvPr/>
        </p:nvSpPr>
        <p:spPr bwMode="auto">
          <a:xfrm>
            <a:off x="6231996" y="5250416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EFED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0" name="object 126"/>
          <p:cNvSpPr>
            <a:spLocks/>
          </p:cNvSpPr>
          <p:nvPr/>
        </p:nvSpPr>
        <p:spPr bwMode="auto">
          <a:xfrm>
            <a:off x="6156325" y="3141663"/>
            <a:ext cx="73025" cy="431800"/>
          </a:xfrm>
          <a:custGeom>
            <a:avLst/>
            <a:gdLst>
              <a:gd name="T0" fmla="*/ 0 w 72389"/>
              <a:gd name="T1" fmla="*/ 427002 h 432435"/>
              <a:gd name="T2" fmla="*/ 77227 w 72389"/>
              <a:gd name="T3" fmla="*/ 42700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1" name="object 127"/>
          <p:cNvSpPr>
            <a:spLocks/>
          </p:cNvSpPr>
          <p:nvPr/>
        </p:nvSpPr>
        <p:spPr bwMode="auto">
          <a:xfrm>
            <a:off x="6156325" y="3644900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2" name="object 128"/>
          <p:cNvSpPr>
            <a:spLocks/>
          </p:cNvSpPr>
          <p:nvPr/>
        </p:nvSpPr>
        <p:spPr bwMode="auto">
          <a:xfrm>
            <a:off x="6156325" y="4149725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3" name="object 129"/>
          <p:cNvSpPr>
            <a:spLocks/>
          </p:cNvSpPr>
          <p:nvPr/>
        </p:nvSpPr>
        <p:spPr bwMode="auto">
          <a:xfrm>
            <a:off x="6156325" y="4652963"/>
            <a:ext cx="73025" cy="43338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6" name="object 132"/>
          <p:cNvSpPr>
            <a:spLocks/>
          </p:cNvSpPr>
          <p:nvPr/>
        </p:nvSpPr>
        <p:spPr bwMode="auto">
          <a:xfrm>
            <a:off x="6154738" y="5259652"/>
            <a:ext cx="73025" cy="431800"/>
          </a:xfrm>
          <a:custGeom>
            <a:avLst/>
            <a:gdLst>
              <a:gd name="T0" fmla="*/ 0 w 72389"/>
              <a:gd name="T1" fmla="*/ 427011 h 432434"/>
              <a:gd name="T2" fmla="*/ 77227 w 72389"/>
              <a:gd name="T3" fmla="*/ 427011 h 432434"/>
              <a:gd name="T4" fmla="*/ 77227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7" name="object 133"/>
          <p:cNvSpPr txBox="1">
            <a:spLocks noChangeArrowheads="1"/>
          </p:cNvSpPr>
          <p:nvPr/>
        </p:nvSpPr>
        <p:spPr bwMode="auto">
          <a:xfrm>
            <a:off x="6308725" y="3140075"/>
            <a:ext cx="6508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715,0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28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2129" name="object 134"/>
          <p:cNvSpPr txBox="1">
            <a:spLocks noChangeArrowheads="1"/>
          </p:cNvSpPr>
          <p:nvPr/>
        </p:nvSpPr>
        <p:spPr bwMode="auto">
          <a:xfrm>
            <a:off x="6302375" y="3617913"/>
            <a:ext cx="56038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9</a:t>
            </a:r>
            <a:r>
              <a:rPr lang="ru-RU" sz="1400" b="1" dirty="0" smtClean="0">
                <a:latin typeface="Calibri" pitchFamily="34" charset="0"/>
              </a:rPr>
              <a:t>70,4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0" name="object 135"/>
          <p:cNvSpPr txBox="1">
            <a:spLocks noChangeArrowheads="1"/>
          </p:cNvSpPr>
          <p:nvPr/>
        </p:nvSpPr>
        <p:spPr bwMode="auto">
          <a:xfrm>
            <a:off x="6305550" y="4127500"/>
            <a:ext cx="558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109,4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1" name="object 136"/>
          <p:cNvSpPr txBox="1">
            <a:spLocks noChangeArrowheads="1"/>
          </p:cNvSpPr>
          <p:nvPr/>
        </p:nvSpPr>
        <p:spPr bwMode="auto">
          <a:xfrm>
            <a:off x="6310313" y="4637088"/>
            <a:ext cx="5603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4236,8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4" name="object 139"/>
          <p:cNvSpPr txBox="1">
            <a:spLocks noChangeArrowheads="1"/>
          </p:cNvSpPr>
          <p:nvPr/>
        </p:nvSpPr>
        <p:spPr bwMode="auto">
          <a:xfrm>
            <a:off x="6310313" y="5231896"/>
            <a:ext cx="51276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13,5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5" name="object 54"/>
          <p:cNvSpPr txBox="1">
            <a:spLocks noChangeArrowheads="1"/>
          </p:cNvSpPr>
          <p:nvPr/>
        </p:nvSpPr>
        <p:spPr bwMode="auto">
          <a:xfrm>
            <a:off x="3963988" y="3187700"/>
            <a:ext cx="1870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>
                <a:latin typeface="Calibri" pitchFamily="34" charset="0"/>
              </a:rPr>
              <a:t>Налог на доходы  физических лиц</a:t>
            </a:r>
            <a:endParaRPr lang="ru-RU" sz="1100">
              <a:latin typeface="Calibri" pitchFamily="34" charset="0"/>
            </a:endParaRPr>
          </a:p>
        </p:txBody>
      </p:sp>
      <p:sp>
        <p:nvSpPr>
          <p:cNvPr id="2136" name="object 54"/>
          <p:cNvSpPr txBox="1">
            <a:spLocks noChangeArrowheads="1"/>
          </p:cNvSpPr>
          <p:nvPr/>
        </p:nvSpPr>
        <p:spPr bwMode="auto">
          <a:xfrm>
            <a:off x="6864350" y="3187700"/>
            <a:ext cx="187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>
                <a:latin typeface="Calibri" pitchFamily="34" charset="0"/>
              </a:rPr>
              <a:t>Налог на доходы  физических лиц</a:t>
            </a:r>
            <a:endParaRPr lang="ru-RU" sz="1100">
              <a:latin typeface="Calibri" pitchFamily="34" charset="0"/>
            </a:endParaRPr>
          </a:p>
        </p:txBody>
      </p:sp>
      <p:sp>
        <p:nvSpPr>
          <p:cNvPr id="2137" name="object 56"/>
          <p:cNvSpPr txBox="1">
            <a:spLocks noChangeArrowheads="1"/>
          </p:cNvSpPr>
          <p:nvPr/>
        </p:nvSpPr>
        <p:spPr bwMode="auto">
          <a:xfrm>
            <a:off x="3965575" y="3692525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8" name="object 56"/>
          <p:cNvSpPr txBox="1">
            <a:spLocks noChangeArrowheads="1"/>
          </p:cNvSpPr>
          <p:nvPr/>
        </p:nvSpPr>
        <p:spPr bwMode="auto">
          <a:xfrm>
            <a:off x="6878638" y="3675063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9" name="object 58"/>
          <p:cNvSpPr txBox="1">
            <a:spLocks noChangeArrowheads="1"/>
          </p:cNvSpPr>
          <p:nvPr/>
        </p:nvSpPr>
        <p:spPr bwMode="auto">
          <a:xfrm>
            <a:off x="3963988" y="4146550"/>
            <a:ext cx="18716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 smtClean="0">
                <a:latin typeface="Calibri" pitchFamily="34" charset="0"/>
              </a:rPr>
              <a:t>Налог</a:t>
            </a:r>
            <a:r>
              <a:rPr lang="ru-RU" sz="1000" b="1" dirty="0" smtClean="0">
                <a:latin typeface="Calibri" pitchFamily="34" charset="0"/>
              </a:rPr>
              <a:t> </a:t>
            </a:r>
            <a:r>
              <a:rPr lang="ru-RU" sz="1000" b="1" dirty="0" smtClean="0">
                <a:latin typeface="Calibri" pitchFamily="34" charset="0"/>
              </a:rPr>
              <a:t>на имущество физических лиц</a:t>
            </a:r>
            <a:r>
              <a:rPr lang="ru-RU" sz="1000" b="1" dirty="0" smtClean="0">
                <a:latin typeface="Calibri" pitchFamily="34" charset="0"/>
              </a:rPr>
              <a:t>  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140" name="object 58"/>
          <p:cNvSpPr txBox="1">
            <a:spLocks noChangeArrowheads="1"/>
          </p:cNvSpPr>
          <p:nvPr/>
        </p:nvSpPr>
        <p:spPr bwMode="auto">
          <a:xfrm>
            <a:off x="6877050" y="4149725"/>
            <a:ext cx="18732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 smtClean="0">
                <a:latin typeface="Calibri" pitchFamily="34" charset="0"/>
              </a:rPr>
              <a:t>Налог на имущество физических лиц  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141" name="object 60"/>
          <p:cNvSpPr txBox="1">
            <a:spLocks noChangeArrowheads="1"/>
          </p:cNvSpPr>
          <p:nvPr/>
        </p:nvSpPr>
        <p:spPr bwMode="auto">
          <a:xfrm>
            <a:off x="3983038" y="4638675"/>
            <a:ext cx="188753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 smtClean="0">
                <a:latin typeface="Calibri" pitchFamily="34" charset="0"/>
              </a:rPr>
              <a:t>Земельный налог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142" name="object 60"/>
          <p:cNvSpPr txBox="1">
            <a:spLocks noChangeArrowheads="1"/>
          </p:cNvSpPr>
          <p:nvPr/>
        </p:nvSpPr>
        <p:spPr bwMode="auto">
          <a:xfrm>
            <a:off x="6864350" y="4664075"/>
            <a:ext cx="188753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dirty="0" smtClean="0">
                <a:latin typeface="Calibri" pitchFamily="34" charset="0"/>
              </a:rPr>
              <a:t>Земельный налог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147" name="object 66"/>
          <p:cNvSpPr txBox="1">
            <a:spLocks noChangeArrowheads="1"/>
          </p:cNvSpPr>
          <p:nvPr/>
        </p:nvSpPr>
        <p:spPr bwMode="auto">
          <a:xfrm>
            <a:off x="6864350" y="5353315"/>
            <a:ext cx="188753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Государственная </a:t>
            </a:r>
            <a:r>
              <a:rPr lang="ru-RU" sz="1100" b="1" dirty="0" smtClean="0">
                <a:latin typeface="Calibri" pitchFamily="34" charset="0"/>
              </a:rPr>
              <a:t>пошлина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48" name="object 66"/>
          <p:cNvSpPr txBox="1">
            <a:spLocks noChangeArrowheads="1"/>
          </p:cNvSpPr>
          <p:nvPr/>
        </p:nvSpPr>
        <p:spPr bwMode="auto">
          <a:xfrm>
            <a:off x="3983038" y="5311270"/>
            <a:ext cx="188912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Государственная </a:t>
            </a:r>
            <a:r>
              <a:rPr lang="ru-RU" sz="1100" b="1" dirty="0" smtClean="0">
                <a:latin typeface="Calibri" pitchFamily="34" charset="0"/>
              </a:rPr>
              <a:t>пошлина</a:t>
            </a:r>
            <a:endParaRPr lang="ru-RU" sz="1100" dirty="0">
              <a:latin typeface="Calibri" pitchFamily="34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/>
        </p:nvGraphicFramePr>
        <p:xfrm>
          <a:off x="155575" y="1009650"/>
          <a:ext cx="1816100" cy="184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49" name="TextBox 155"/>
          <p:cNvSpPr txBox="1">
            <a:spLocks noChangeArrowheads="1"/>
          </p:cNvSpPr>
          <p:nvPr/>
        </p:nvSpPr>
        <p:spPr bwMode="auto">
          <a:xfrm>
            <a:off x="557213" y="2638425"/>
            <a:ext cx="492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800" b="1"/>
              <a:t>1,9%</a:t>
            </a:r>
          </a:p>
        </p:txBody>
      </p:sp>
      <p:sp>
        <p:nvSpPr>
          <p:cNvPr id="2150" name="TextBox 156"/>
          <p:cNvSpPr txBox="1">
            <a:spLocks noChangeArrowheads="1"/>
          </p:cNvSpPr>
          <p:nvPr/>
        </p:nvSpPr>
        <p:spPr bwMode="auto">
          <a:xfrm>
            <a:off x="323850" y="1495425"/>
            <a:ext cx="533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800" b="1"/>
              <a:t>12,1%</a:t>
            </a:r>
          </a:p>
        </p:txBody>
      </p:sp>
      <p:sp>
        <p:nvSpPr>
          <p:cNvPr id="2151" name="TextBox 157"/>
          <p:cNvSpPr txBox="1">
            <a:spLocks noChangeArrowheads="1"/>
          </p:cNvSpPr>
          <p:nvPr/>
        </p:nvSpPr>
        <p:spPr bwMode="auto">
          <a:xfrm>
            <a:off x="220663" y="1149350"/>
            <a:ext cx="5175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800" b="1"/>
              <a:t>0,3%</a:t>
            </a:r>
          </a:p>
        </p:txBody>
      </p:sp>
      <p:sp>
        <p:nvSpPr>
          <p:cNvPr id="2152" name="TextBox 158"/>
          <p:cNvSpPr txBox="1">
            <a:spLocks noChangeArrowheads="1"/>
          </p:cNvSpPr>
          <p:nvPr/>
        </p:nvSpPr>
        <p:spPr bwMode="auto">
          <a:xfrm>
            <a:off x="963613" y="1041400"/>
            <a:ext cx="5127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800" b="1"/>
              <a:t>2,2%</a:t>
            </a:r>
          </a:p>
        </p:txBody>
      </p:sp>
      <p:sp>
        <p:nvSpPr>
          <p:cNvPr id="2153" name="TextBox 159"/>
          <p:cNvSpPr txBox="1">
            <a:spLocks noChangeArrowheads="1"/>
          </p:cNvSpPr>
          <p:nvPr/>
        </p:nvSpPr>
        <p:spPr bwMode="auto">
          <a:xfrm>
            <a:off x="544513" y="973138"/>
            <a:ext cx="5048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800" b="1"/>
              <a:t>7,4%</a:t>
            </a:r>
          </a:p>
        </p:txBody>
      </p:sp>
      <p:graphicFrame>
        <p:nvGraphicFramePr>
          <p:cNvPr id="3" name="Диаграмма 160"/>
          <p:cNvGraphicFramePr>
            <a:graphicFrameLocks/>
          </p:cNvGraphicFramePr>
          <p:nvPr/>
        </p:nvGraphicFramePr>
        <p:xfrm>
          <a:off x="3060700" y="1047750"/>
          <a:ext cx="1816100" cy="184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61"/>
          <p:cNvGraphicFramePr>
            <a:graphicFrameLocks/>
          </p:cNvGraphicFramePr>
          <p:nvPr/>
        </p:nvGraphicFramePr>
        <p:xfrm>
          <a:off x="5984875" y="989013"/>
          <a:ext cx="1816100" cy="184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154" name="TextBox 162"/>
          <p:cNvSpPr txBox="1">
            <a:spLocks noChangeArrowheads="1"/>
          </p:cNvSpPr>
          <p:nvPr/>
        </p:nvSpPr>
        <p:spPr bwMode="auto">
          <a:xfrm>
            <a:off x="0" y="115888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Объем и структура налоговых доходов бюджета Ермаковского сельского поселения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21852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object 2"/>
          <p:cNvSpPr>
            <a:spLocks noGrp="1"/>
          </p:cNvSpPr>
          <p:nvPr>
            <p:ph type="title"/>
          </p:nvPr>
        </p:nvSpPr>
        <p:spPr/>
        <p:txBody>
          <a:bodyPr tIns="60324">
            <a:spAutoFit/>
          </a:bodyPr>
          <a:lstStyle/>
          <a:p>
            <a:pPr marL="598488"/>
            <a:r>
              <a:rPr lang="ru-RU" smtClean="0">
                <a:latin typeface="Calibri" pitchFamily="34" charset="0"/>
                <a:ea typeface="Calibri" pitchFamily="34" charset="0"/>
                <a:cs typeface="Calibri" pitchFamily="34" charset="0"/>
              </a:rPr>
              <a:t>ОБЪЕМ И СТРУКТУРА НАЛОГОВЫХ ДОХОДОВ</a:t>
            </a:r>
          </a:p>
        </p:txBody>
      </p:sp>
      <p:sp>
        <p:nvSpPr>
          <p:cNvPr id="4102" name="object 3"/>
          <p:cNvSpPr>
            <a:spLocks noChangeArrowheads="1"/>
          </p:cNvSpPr>
          <p:nvPr/>
        </p:nvSpPr>
        <p:spPr bwMode="auto">
          <a:xfrm>
            <a:off x="166688" y="700088"/>
            <a:ext cx="2884487" cy="592931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3" name="object 4"/>
          <p:cNvSpPr>
            <a:spLocks noChangeArrowheads="1"/>
          </p:cNvSpPr>
          <p:nvPr/>
        </p:nvSpPr>
        <p:spPr bwMode="auto">
          <a:xfrm>
            <a:off x="6045994" y="639720"/>
            <a:ext cx="2884488" cy="5929313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4" name="object 9"/>
          <p:cNvSpPr>
            <a:spLocks noChangeArrowheads="1"/>
          </p:cNvSpPr>
          <p:nvPr/>
        </p:nvSpPr>
        <p:spPr bwMode="auto">
          <a:xfrm>
            <a:off x="3124805" y="730611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5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1AB39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6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7389C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7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2017 год	2018 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108" name="object 25"/>
          <p:cNvSpPr>
            <a:spLocks/>
          </p:cNvSpPr>
          <p:nvPr/>
        </p:nvSpPr>
        <p:spPr bwMode="auto">
          <a:xfrm>
            <a:off x="6011863" y="692150"/>
            <a:ext cx="2908300" cy="288925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9" name="object 26"/>
          <p:cNvSpPr txBox="1">
            <a:spLocks noChangeArrowheads="1"/>
          </p:cNvSpPr>
          <p:nvPr/>
        </p:nvSpPr>
        <p:spPr bwMode="auto">
          <a:xfrm>
            <a:off x="7032625" y="684213"/>
            <a:ext cx="8699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FFFF"/>
                </a:solidFill>
                <a:latin typeface="Calibri" pitchFamily="34" charset="0"/>
              </a:rPr>
              <a:t>2019 год</a:t>
            </a:r>
            <a:endParaRPr lang="ru-RU">
              <a:latin typeface="Calibri" pitchFamily="34" charset="0"/>
            </a:endParaRPr>
          </a:p>
        </p:txBody>
      </p:sp>
      <p:sp>
        <p:nvSpPr>
          <p:cNvPr id="4114" name="object 57"/>
          <p:cNvSpPr>
            <a:spLocks/>
          </p:cNvSpPr>
          <p:nvPr/>
        </p:nvSpPr>
        <p:spPr bwMode="auto">
          <a:xfrm>
            <a:off x="370681" y="3302792"/>
            <a:ext cx="2520950" cy="90090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5" name="object 58"/>
          <p:cNvSpPr txBox="1">
            <a:spLocks noChangeArrowheads="1"/>
          </p:cNvSpPr>
          <p:nvPr/>
        </p:nvSpPr>
        <p:spPr bwMode="auto">
          <a:xfrm>
            <a:off x="1025525" y="3350009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16" name="object 59"/>
          <p:cNvSpPr>
            <a:spLocks/>
          </p:cNvSpPr>
          <p:nvPr/>
        </p:nvSpPr>
        <p:spPr bwMode="auto">
          <a:xfrm>
            <a:off x="395288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7" name="object 60"/>
          <p:cNvSpPr txBox="1">
            <a:spLocks noChangeArrowheads="1"/>
          </p:cNvSpPr>
          <p:nvPr/>
        </p:nvSpPr>
        <p:spPr bwMode="auto">
          <a:xfrm>
            <a:off x="1011238" y="4675981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20" name="object 69"/>
          <p:cNvSpPr>
            <a:spLocks/>
          </p:cNvSpPr>
          <p:nvPr/>
        </p:nvSpPr>
        <p:spPr bwMode="auto">
          <a:xfrm>
            <a:off x="267342" y="3294854"/>
            <a:ext cx="127945" cy="908846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1" name="object 70"/>
          <p:cNvSpPr>
            <a:spLocks/>
          </p:cNvSpPr>
          <p:nvPr/>
        </p:nvSpPr>
        <p:spPr bwMode="auto">
          <a:xfrm>
            <a:off x="267342" y="4652963"/>
            <a:ext cx="127946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4" name="object 76"/>
          <p:cNvSpPr txBox="1">
            <a:spLocks noChangeArrowheads="1"/>
          </p:cNvSpPr>
          <p:nvPr/>
        </p:nvSpPr>
        <p:spPr bwMode="auto">
          <a:xfrm>
            <a:off x="395288" y="3302793"/>
            <a:ext cx="5588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173,5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2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588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461,0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26" name="object 81"/>
          <p:cNvSpPr txBox="1">
            <a:spLocks noChangeArrowheads="1"/>
          </p:cNvSpPr>
          <p:nvPr/>
        </p:nvSpPr>
        <p:spPr bwMode="auto">
          <a:xfrm>
            <a:off x="1843088" y="1155700"/>
            <a:ext cx="1155700" cy="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latin typeface="Calibri" pitchFamily="34" charset="0"/>
              </a:rPr>
              <a:t>634,5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 smtClean="0">
                <a:latin typeface="Calibri" pitchFamily="34" charset="0"/>
              </a:rPr>
              <a:t>тыс</a:t>
            </a:r>
            <a:r>
              <a:rPr lang="ru-RU" sz="1100" dirty="0" smtClean="0">
                <a:latin typeface="Calibri" pitchFamily="34" charset="0"/>
              </a:rPr>
              <a:t>.рублей</a:t>
            </a:r>
            <a:r>
              <a:rPr lang="ru-RU" sz="1200" dirty="0" smtClean="0">
                <a:latin typeface="Calibri" pitchFamily="34" charset="0"/>
              </a:rPr>
              <a:t>- </a:t>
            </a:r>
            <a:endParaRPr lang="ru-RU" sz="1200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9,8%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7" name="object 82"/>
          <p:cNvSpPr txBox="1">
            <a:spLocks noChangeArrowheads="1"/>
          </p:cNvSpPr>
          <p:nvPr/>
        </p:nvSpPr>
        <p:spPr bwMode="auto">
          <a:xfrm>
            <a:off x="4768850" y="1155700"/>
            <a:ext cx="1157288" cy="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latin typeface="Calibri" pitchFamily="34" charset="0"/>
              </a:rPr>
              <a:t>173,5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 smtClean="0">
                <a:latin typeface="Calibri" pitchFamily="34" charset="0"/>
              </a:rPr>
              <a:t>тыс</a:t>
            </a:r>
            <a:r>
              <a:rPr lang="ru-RU" sz="1100" dirty="0" smtClean="0">
                <a:latin typeface="Calibri" pitchFamily="34" charset="0"/>
              </a:rPr>
              <a:t>.рублей</a:t>
            </a:r>
            <a:r>
              <a:rPr lang="ru-RU" sz="1200" dirty="0" smtClean="0">
                <a:latin typeface="Calibri" pitchFamily="34" charset="0"/>
              </a:rPr>
              <a:t>- </a:t>
            </a:r>
            <a:endParaRPr lang="ru-RU" sz="1200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2,8</a:t>
            </a:r>
            <a:r>
              <a:rPr lang="ru-RU" sz="1600" b="1" dirty="0" smtClean="0">
                <a:latin typeface="Calibri" pitchFamily="34" charset="0"/>
              </a:rPr>
              <a:t>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8" name="object 83"/>
          <p:cNvSpPr txBox="1">
            <a:spLocks noChangeArrowheads="1"/>
          </p:cNvSpPr>
          <p:nvPr/>
        </p:nvSpPr>
        <p:spPr bwMode="auto">
          <a:xfrm>
            <a:off x="7677150" y="1174750"/>
            <a:ext cx="1157288" cy="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latin typeface="Calibri" pitchFamily="34" charset="0"/>
              </a:rPr>
              <a:t>173,5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 smtClean="0">
                <a:latin typeface="Calibri" pitchFamily="34" charset="0"/>
              </a:rPr>
              <a:t>тыс</a:t>
            </a:r>
            <a:r>
              <a:rPr lang="ru-RU" sz="1100" dirty="0" smtClean="0">
                <a:latin typeface="Calibri" pitchFamily="34" charset="0"/>
              </a:rPr>
              <a:t>.рублей</a:t>
            </a:r>
            <a:r>
              <a:rPr lang="ru-RU" sz="1200" dirty="0" smtClean="0">
                <a:latin typeface="Calibri" pitchFamily="34" charset="0"/>
              </a:rPr>
              <a:t>- </a:t>
            </a:r>
            <a:endParaRPr lang="ru-RU" sz="1200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2,7</a:t>
            </a:r>
            <a:r>
              <a:rPr lang="ru-RU" sz="1600" b="1" dirty="0" smtClean="0">
                <a:latin typeface="Calibri" pitchFamily="34" charset="0"/>
              </a:rPr>
              <a:t>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31" name="object 88"/>
          <p:cNvSpPr>
            <a:spLocks/>
          </p:cNvSpPr>
          <p:nvPr/>
        </p:nvSpPr>
        <p:spPr bwMode="auto">
          <a:xfrm>
            <a:off x="3365115" y="3334222"/>
            <a:ext cx="2519362" cy="869477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2" name="object 90"/>
          <p:cNvSpPr>
            <a:spLocks/>
          </p:cNvSpPr>
          <p:nvPr/>
        </p:nvSpPr>
        <p:spPr bwMode="auto">
          <a:xfrm>
            <a:off x="3348038" y="4652963"/>
            <a:ext cx="2519362" cy="93627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5" name="object 100"/>
          <p:cNvSpPr>
            <a:spLocks/>
          </p:cNvSpPr>
          <p:nvPr/>
        </p:nvSpPr>
        <p:spPr bwMode="auto">
          <a:xfrm>
            <a:off x="3276600" y="3340365"/>
            <a:ext cx="88515" cy="863335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6" name="object 101"/>
          <p:cNvSpPr>
            <a:spLocks/>
          </p:cNvSpPr>
          <p:nvPr/>
        </p:nvSpPr>
        <p:spPr bwMode="auto">
          <a:xfrm>
            <a:off x="3276600" y="4652963"/>
            <a:ext cx="71438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9" name="object 107"/>
          <p:cNvSpPr txBox="1">
            <a:spLocks noChangeArrowheads="1"/>
          </p:cNvSpPr>
          <p:nvPr/>
        </p:nvSpPr>
        <p:spPr bwMode="auto">
          <a:xfrm>
            <a:off x="3348038" y="3458067"/>
            <a:ext cx="558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173,5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40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58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43" name="object 116"/>
          <p:cNvSpPr>
            <a:spLocks/>
          </p:cNvSpPr>
          <p:nvPr/>
        </p:nvSpPr>
        <p:spPr bwMode="auto">
          <a:xfrm>
            <a:off x="6144311" y="3334222"/>
            <a:ext cx="2520950" cy="86947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4" name="object 118"/>
          <p:cNvSpPr>
            <a:spLocks/>
          </p:cNvSpPr>
          <p:nvPr/>
        </p:nvSpPr>
        <p:spPr bwMode="auto">
          <a:xfrm>
            <a:off x="6227763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7" name="object 128"/>
          <p:cNvSpPr>
            <a:spLocks/>
          </p:cNvSpPr>
          <p:nvPr/>
        </p:nvSpPr>
        <p:spPr bwMode="auto">
          <a:xfrm>
            <a:off x="6144311" y="3321445"/>
            <a:ext cx="101816" cy="882254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8" name="object 129"/>
          <p:cNvSpPr>
            <a:spLocks/>
          </p:cNvSpPr>
          <p:nvPr/>
        </p:nvSpPr>
        <p:spPr bwMode="auto">
          <a:xfrm>
            <a:off x="6156325" y="4652963"/>
            <a:ext cx="89802" cy="93627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50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4152" name="object 135"/>
          <p:cNvSpPr txBox="1">
            <a:spLocks noChangeArrowheads="1"/>
          </p:cNvSpPr>
          <p:nvPr/>
        </p:nvSpPr>
        <p:spPr bwMode="auto">
          <a:xfrm>
            <a:off x="6246127" y="3441699"/>
            <a:ext cx="558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173,5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53" name="object 136"/>
          <p:cNvSpPr txBox="1">
            <a:spLocks noChangeArrowheads="1"/>
          </p:cNvSpPr>
          <p:nvPr/>
        </p:nvSpPr>
        <p:spPr bwMode="auto">
          <a:xfrm>
            <a:off x="6310313" y="4637088"/>
            <a:ext cx="5603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.рублей</a:t>
            </a:r>
            <a:endParaRPr lang="ru-RU" sz="800" dirty="0">
              <a:latin typeface="Calibri" pitchFamily="34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98858249"/>
              </p:ext>
            </p:extLst>
          </p:nvPr>
        </p:nvGraphicFramePr>
        <p:xfrm>
          <a:off x="169005" y="994918"/>
          <a:ext cx="1688351" cy="184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155" name="TextBox 157"/>
          <p:cNvSpPr txBox="1">
            <a:spLocks noChangeArrowheads="1"/>
          </p:cNvSpPr>
          <p:nvPr/>
        </p:nvSpPr>
        <p:spPr bwMode="auto">
          <a:xfrm>
            <a:off x="571472" y="1571612"/>
            <a:ext cx="51593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800" b="1" dirty="0" smtClean="0"/>
              <a:t>7,2</a:t>
            </a:r>
            <a:r>
              <a:rPr lang="ru-RU" sz="800" b="1" dirty="0" smtClean="0"/>
              <a:t>%</a:t>
            </a:r>
            <a:endParaRPr lang="ru-RU" sz="800" b="1" dirty="0"/>
          </a:p>
        </p:txBody>
      </p:sp>
      <p:sp>
        <p:nvSpPr>
          <p:cNvPr id="4157" name="TextBox 162"/>
          <p:cNvSpPr txBox="1">
            <a:spLocks noChangeArrowheads="1"/>
          </p:cNvSpPr>
          <p:nvPr/>
        </p:nvSpPr>
        <p:spPr bwMode="auto">
          <a:xfrm>
            <a:off x="0" y="115888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Объем и структура безвозмездных поступлений бюджета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Ермаковского сельского поселения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62" name="object 58"/>
          <p:cNvSpPr txBox="1">
            <a:spLocks noChangeArrowheads="1"/>
          </p:cNvSpPr>
          <p:nvPr/>
        </p:nvSpPr>
        <p:spPr bwMode="auto">
          <a:xfrm>
            <a:off x="3855244" y="3383756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63" name="object 58"/>
          <p:cNvSpPr txBox="1">
            <a:spLocks noChangeArrowheads="1"/>
          </p:cNvSpPr>
          <p:nvPr/>
        </p:nvSpPr>
        <p:spPr bwMode="auto">
          <a:xfrm>
            <a:off x="6845300" y="3383755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graphicFrame>
        <p:nvGraphicFramePr>
          <p:cNvPr id="3" name="Диаграмма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6774149"/>
              </p:ext>
            </p:extLst>
          </p:nvPr>
        </p:nvGraphicFramePr>
        <p:xfrm>
          <a:off x="3051175" y="1027113"/>
          <a:ext cx="1663701" cy="1843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68904186"/>
              </p:ext>
            </p:extLst>
          </p:nvPr>
        </p:nvGraphicFramePr>
        <p:xfrm>
          <a:off x="5964238" y="1060450"/>
          <a:ext cx="1679596" cy="184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164" name="object 60"/>
          <p:cNvSpPr txBox="1">
            <a:spLocks noChangeArrowheads="1"/>
          </p:cNvSpPr>
          <p:nvPr/>
        </p:nvSpPr>
        <p:spPr bwMode="auto">
          <a:xfrm>
            <a:off x="3967163" y="4675188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65" name="object 60"/>
          <p:cNvSpPr txBox="1">
            <a:spLocks noChangeArrowheads="1"/>
          </p:cNvSpPr>
          <p:nvPr/>
        </p:nvSpPr>
        <p:spPr bwMode="auto">
          <a:xfrm>
            <a:off x="6831013" y="4683125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537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692150"/>
            <a:ext cx="9144000" cy="6165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algn="ctr"/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Расходы бюджета </a:t>
            </a:r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Ермаковского сельского поселения</a:t>
            </a:r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по разделам бюджетной классификации расходов бюджетов</a:t>
            </a: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09204776"/>
              </p:ext>
            </p:extLst>
          </p:nvPr>
        </p:nvGraphicFramePr>
        <p:xfrm>
          <a:off x="0" y="836613"/>
          <a:ext cx="9036050" cy="6021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263525" y="1055772"/>
            <a:ext cx="1368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6941,6</a:t>
            </a:r>
            <a:r>
              <a:rPr lang="ru-RU" sz="1400" b="1" dirty="0" smtClean="0"/>
              <a:t> тыс. </a:t>
            </a:r>
            <a:r>
              <a:rPr lang="ru-RU" sz="1400" b="1" dirty="0"/>
              <a:t>рублей</a:t>
            </a:r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2270382" y="1116806"/>
            <a:ext cx="107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6098,4тыс</a:t>
            </a:r>
            <a:r>
              <a:rPr lang="ru-RU" sz="1400" b="1" dirty="0" smtClean="0"/>
              <a:t>. </a:t>
            </a:r>
            <a:r>
              <a:rPr lang="ru-RU" sz="1400" b="1" dirty="0"/>
              <a:t>рублей</a:t>
            </a:r>
          </a:p>
        </p:txBody>
      </p:sp>
      <p:sp>
        <p:nvSpPr>
          <p:cNvPr id="5127" name="TextBox 9"/>
          <p:cNvSpPr txBox="1">
            <a:spLocks noChangeArrowheads="1"/>
          </p:cNvSpPr>
          <p:nvPr/>
        </p:nvSpPr>
        <p:spPr bwMode="auto">
          <a:xfrm>
            <a:off x="4067944" y="1123564"/>
            <a:ext cx="1295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6343,8тыс</a:t>
            </a:r>
            <a:r>
              <a:rPr lang="ru-RU" sz="1400" b="1" dirty="0" smtClean="0"/>
              <a:t>. </a:t>
            </a:r>
            <a:r>
              <a:rPr lang="ru-RU" sz="1400" b="1" dirty="0"/>
              <a:t>рублей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342074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751</TotalTime>
  <Words>973</Words>
  <Application>Microsoft Office PowerPoint</Application>
  <PresentationFormat>Экран (4:3)</PresentationFormat>
  <Paragraphs>261</Paragraphs>
  <Slides>13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 Ермаковское сельское поселение</vt:lpstr>
      <vt:lpstr>Бюджет Ермаковского сельского поселения на 2017-2019 годы направлен на решение следующих ключевых задач:</vt:lpstr>
      <vt:lpstr>Слайд 3</vt:lpstr>
      <vt:lpstr>Основные направления бюджетной политики и основные направления  налоговой политики на 2017 год и на плановый период  2018 и 2019 годов </vt:lpstr>
      <vt:lpstr>Слайд 5</vt:lpstr>
      <vt:lpstr>Объем доходов бюджета Ермаковского сельского поселения</vt:lpstr>
      <vt:lpstr>ОБЪЕМ И СТРУКТУРА НАЛОГОВЫХ ДОХОДОВ</vt:lpstr>
      <vt:lpstr>ОБЪЕМ И СТРУКТУРА НАЛОГОВЫХ ДОХОДОВ</vt:lpstr>
      <vt:lpstr>Расходы бюджета Ермаковского сельского поселения по разделам бюджетной классификации расходов бюджетов</vt:lpstr>
      <vt:lpstr>Слайд 10</vt:lpstr>
      <vt:lpstr>Слайд 11</vt:lpstr>
      <vt:lpstr>Слайд 12</vt:lpstr>
      <vt:lpstr>Межбюджетные трансферты, предоставляемые бюджетам поселений, тыс. рублей</vt:lpstr>
    </vt:vector>
  </TitlesOfParts>
  <Company>Финансовый отдел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Новации в расходах районного бюджета на 2013 год и на плановый период 2014 и 2015 годов</dc:title>
  <dc:creator>Ира</dc:creator>
  <cp:lastModifiedBy>Кружилина</cp:lastModifiedBy>
  <cp:revision>379</cp:revision>
  <dcterms:created xsi:type="dcterms:W3CDTF">2012-11-13T07:23:35Z</dcterms:created>
  <dcterms:modified xsi:type="dcterms:W3CDTF">2017-01-09T11:44:26Z</dcterms:modified>
</cp:coreProperties>
</file>