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4627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10961.6</c:v>
                </c:pt>
                <c:pt idx="1">
                  <c:v>7886.5</c:v>
                </c:pt>
                <c:pt idx="2">
                  <c:v>3075.1</c:v>
                </c:pt>
                <c:pt idx="3" formatCode="General">
                  <c:v>10273.5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 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10982.7</c:v>
                </c:pt>
                <c:pt idx="1">
                  <c:v>7908.4</c:v>
                </c:pt>
                <c:pt idx="2">
                  <c:v>3074.3</c:v>
                </c:pt>
                <c:pt idx="3">
                  <c:v>10271.200000000001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7146976"/>
        <c:axId val="497147368"/>
        <c:axId val="495648568"/>
      </c:bar3DChart>
      <c:catAx>
        <c:axId val="4971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147368"/>
        <c:crosses val="autoZero"/>
        <c:auto val="1"/>
        <c:lblAlgn val="ctr"/>
        <c:lblOffset val="100"/>
        <c:noMultiLvlLbl val="0"/>
      </c:catAx>
      <c:valAx>
        <c:axId val="497147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146976"/>
        <c:crosses val="autoZero"/>
        <c:crossBetween val="between"/>
      </c:valAx>
      <c:serAx>
        <c:axId val="4956485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14736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2021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10 982,7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10 271,2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711,5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2021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10 982,7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10 271,2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711,5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2021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2021 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района: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2021год составил 10961,6тыс. руб. По итогам  2021 года  исполнение по доходам составило в сумме 10982,7тыс.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100,19 процентов </a:t>
            </a:r>
            <a:r>
              <a:rPr lang="ru-RU" altLang="ru-RU" sz="2000" dirty="0" smtClean="0">
                <a:solidFill>
                  <a:srgbClr val="7030A0"/>
                </a:solidFill>
              </a:rPr>
              <a:t>к годовому плану.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План по расходам всего 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2021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составляет </a:t>
            </a:r>
            <a:r>
              <a:rPr lang="ru-RU" altLang="ru-RU" sz="2000" dirty="0" smtClean="0">
                <a:solidFill>
                  <a:srgbClr val="7030A0"/>
                </a:solidFill>
              </a:rPr>
              <a:t>10273,5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руб., фактическое исполнение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2021г </a:t>
            </a:r>
            <a:r>
              <a:rPr lang="ru-RU" altLang="ru-RU" sz="2000" dirty="0" smtClean="0">
                <a:solidFill>
                  <a:srgbClr val="7030A0"/>
                </a:solidFill>
              </a:rPr>
              <a:t>од по расходам составило </a:t>
            </a:r>
            <a:r>
              <a:rPr lang="ru-RU" altLang="ru-RU" sz="2000" dirty="0" smtClean="0">
                <a:solidFill>
                  <a:srgbClr val="7030A0"/>
                </a:solidFill>
              </a:rPr>
              <a:t>10271,2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99,97 процентов </a:t>
            </a:r>
            <a:r>
              <a:rPr lang="ru-RU" altLang="ru-RU" sz="2000" dirty="0" smtClean="0">
                <a:solidFill>
                  <a:srgbClr val="7030A0"/>
                </a:solidFill>
              </a:rPr>
              <a:t>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2021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7908,4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100,27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</a:t>
            </a:r>
            <a:r>
              <a:rPr lang="ru-RU" altLang="ru-RU" sz="2000" dirty="0" smtClean="0">
                <a:solidFill>
                  <a:srgbClr val="7030A0"/>
                </a:solidFill>
              </a:rPr>
              <a:t>4068,8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51,44 процент </a:t>
            </a:r>
            <a:r>
              <a:rPr lang="ru-RU" altLang="ru-RU" sz="2000" dirty="0" smtClean="0">
                <a:solidFill>
                  <a:srgbClr val="7030A0"/>
                </a:solidFill>
              </a:rPr>
              <a:t>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2021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 составили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3074,3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 99,97 процента </a:t>
            </a:r>
            <a:r>
              <a:rPr lang="ru-RU" altLang="ru-RU" sz="2000" dirty="0" smtClean="0">
                <a:solidFill>
                  <a:srgbClr val="7030A0"/>
                </a:solidFill>
              </a:rPr>
              <a:t>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2021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составляют  </a:t>
            </a:r>
            <a:r>
              <a:rPr lang="ru-RU" altLang="ru-RU" sz="2000" dirty="0" smtClean="0">
                <a:solidFill>
                  <a:srgbClr val="7030A0"/>
                </a:solidFill>
              </a:rPr>
              <a:t>10273,5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</a:t>
            </a:r>
            <a:r>
              <a:rPr lang="ru-RU" sz="4000" dirty="0" smtClean="0"/>
              <a:t>2021 </a:t>
            </a:r>
            <a:r>
              <a:rPr lang="ru-RU" sz="4000" dirty="0" smtClean="0"/>
              <a:t>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32348909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3171" y="1176379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10 982,7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10 271,2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594,5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33" y="2974618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3045,1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146,6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3074,3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84,1 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4068,8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1219" y="2432517"/>
            <a:ext cx="2883993" cy="6265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96,1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6164" y="3093938"/>
            <a:ext cx="2906076" cy="575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147,8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41756" y="4393994"/>
            <a:ext cx="2858718" cy="5979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3430,5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30138" y="3729737"/>
            <a:ext cx="2865074" cy="6262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1330,2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112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2021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41756" y="5045688"/>
            <a:ext cx="2863850" cy="59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Социальная политика </a:t>
            </a:r>
            <a:r>
              <a:rPr lang="ru-RU" sz="1400" dirty="0" smtClean="0"/>
              <a:t>145,1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6064" y="6314782"/>
            <a:ext cx="2891868" cy="52322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rgbClr val="FF9900"/>
              </a:gs>
            </a:gsLst>
            <a:path path="circle">
              <a:fillToRect l="50000" t="50000" r="50000" b="50000"/>
            </a:path>
          </a:gradFill>
        </p:spPr>
        <p:txBody>
          <a:bodyPr wrap="square">
            <a:spAutoFit/>
          </a:bodyPr>
          <a:lstStyle/>
          <a:p>
            <a:r>
              <a:rPr lang="ru-RU" sz="1400" dirty="0" smtClean="0"/>
              <a:t>Обслуживание государственного и муниципального долга 0,1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25534"/>
              </p:ext>
            </p:extLst>
          </p:nvPr>
        </p:nvGraphicFramePr>
        <p:xfrm>
          <a:off x="5693903" y="1645821"/>
          <a:ext cx="286959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595"/>
              </a:tblGrid>
              <a:tr h="586643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вопрсы</a:t>
                      </a:r>
                      <a:r>
                        <a:rPr lang="ru-RU" sz="1400" baseline="0" dirty="0" smtClean="0"/>
                        <a:t>                    </a:t>
                      </a:r>
                      <a:r>
                        <a:rPr lang="ru-RU" sz="1400" baseline="0" dirty="0" smtClean="0"/>
                        <a:t>5094,3</a:t>
                      </a:r>
                      <a:endParaRPr lang="ru-RU" sz="1400" baseline="0" dirty="0" smtClean="0"/>
                    </a:p>
                    <a:p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5737611" y="5727028"/>
            <a:ext cx="2857601" cy="555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27,1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Исполнение бюджета </a:t>
            </a:r>
            <a:r>
              <a:rPr lang="ru-RU" dirty="0" smtClean="0"/>
              <a:t>2021 </a:t>
            </a:r>
            <a:r>
              <a:rPr lang="ru-RU" dirty="0" smtClean="0"/>
              <a:t>года</a:t>
            </a:r>
          </a:p>
        </p:txBody>
      </p:sp>
      <p:graphicFrame>
        <p:nvGraphicFramePr>
          <p:cNvPr id="17" name="Диаграмма 1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43516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TM04033929[[fn=Грифель]]</Template>
  <TotalTime>748</TotalTime>
  <Words>304</Words>
  <Application>Microsoft Office PowerPoint</Application>
  <PresentationFormat>Экран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2021 год</vt:lpstr>
      <vt:lpstr>СВЕДЕНИЯ о ходе исполнения бюджета Ермаковского сельского поселения за  2021 год</vt:lpstr>
      <vt:lpstr>  Исполнение бюджета Ермаковского сельского поселения Тацинского района за    2021 года</vt:lpstr>
      <vt:lpstr>Презентация PowerPoint</vt:lpstr>
      <vt:lpstr>Исполнение бюджета 2021 года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74</cp:revision>
  <dcterms:created xsi:type="dcterms:W3CDTF">2014-02-05T09:16:18Z</dcterms:created>
  <dcterms:modified xsi:type="dcterms:W3CDTF">2022-06-21T06:43:25Z</dcterms:modified>
</cp:coreProperties>
</file>